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84" r:id="rId2"/>
    <p:sldId id="571" r:id="rId3"/>
    <p:sldId id="583" r:id="rId4"/>
    <p:sldId id="587" r:id="rId5"/>
    <p:sldId id="588" r:id="rId6"/>
    <p:sldId id="589" r:id="rId7"/>
    <p:sldId id="590" r:id="rId8"/>
    <p:sldId id="584" r:id="rId9"/>
    <p:sldId id="586" r:id="rId10"/>
    <p:sldId id="581" r:id="rId11"/>
    <p:sldId id="582" r:id="rId12"/>
    <p:sldId id="592" r:id="rId13"/>
    <p:sldId id="575" r:id="rId14"/>
    <p:sldId id="595" r:id="rId15"/>
    <p:sldId id="560" r:id="rId16"/>
    <p:sldId id="579" r:id="rId17"/>
    <p:sldId id="593" r:id="rId18"/>
    <p:sldId id="585" r:id="rId19"/>
    <p:sldId id="594" r:id="rId20"/>
    <p:sldId id="596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809"/>
    <p:restoredTop sz="96327"/>
  </p:normalViewPr>
  <p:slideViewPr>
    <p:cSldViewPr snapToGrid="0" snapToObjects="1">
      <p:cViewPr varScale="1">
        <p:scale>
          <a:sx n="123" d="100"/>
          <a:sy n="123" d="100"/>
        </p:scale>
        <p:origin x="22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hdphoto1.wdp>
</file>

<file path=ppt/media/image1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3.png>
</file>

<file path=ppt/media/image5.jpe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C5515A-7E4B-424C-80AA-2B53B7049EED}" type="datetimeFigureOut">
              <a:rPr lang="en-US" smtClean="0"/>
              <a:t>2/15/23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84DE3F-FC13-6C4F-A454-4E2335236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4301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/>
          <a:lstStyle/>
          <a:p>
            <a:endParaRPr lang="en-US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1741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F2DC69FE-82EB-ED4A-895C-6DF3FE534FB7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25126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775B2-DB32-2DBE-D7B7-AD9EA6C354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EC2899-0319-786D-D545-107D1F3943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842A6B-5C6F-BDDE-4A2B-D3D63357B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FD39B-CCA0-524E-BEC6-FD721969F8B4}" type="datetimeFigureOut">
              <a:rPr lang="en-US" smtClean="0"/>
              <a:t>2/15/23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775F6-7A7A-10F0-0DCC-2A0DB8622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AC287F-FF55-15A6-3CC2-1424AADC1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BEBF5-6DC0-E645-B7BC-43FAC3DF6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6411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FF534-0361-ADCB-FE42-04954B21C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F1136D-30E0-16FB-D973-8717498503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FFF338-4369-7CD2-B6BE-52A431D417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FD39B-CCA0-524E-BEC6-FD721969F8B4}" type="datetimeFigureOut">
              <a:rPr lang="en-US" smtClean="0"/>
              <a:t>2/15/23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B71859-A4A8-8DAD-0383-1B6818723D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5BEBBB-0D2F-EC68-A2FF-483654BB4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BEBF5-6DC0-E645-B7BC-43FAC3DF6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1311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05355EE-7A81-C8AC-49C7-2D0DD9C2B5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93380F-189E-F768-05CC-C0488530EA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A1C951-CD07-9C36-634A-82DB2AF42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FD39B-CCA0-524E-BEC6-FD721969F8B4}" type="datetimeFigureOut">
              <a:rPr lang="en-US" smtClean="0"/>
              <a:t>2/15/23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83572A-09BF-55B1-4F2E-5F062E8D95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E9AE56-4C00-096F-A068-9FE25E27C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BEBF5-6DC0-E645-B7BC-43FAC3DF6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6823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CE100-16DD-ED15-0207-21734D314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1A7322-9989-F19B-C8C5-8757D07580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CC70B1-80EE-9574-2FC3-498F1D9AF0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FD39B-CCA0-524E-BEC6-FD721969F8B4}" type="datetimeFigureOut">
              <a:rPr lang="en-US" smtClean="0"/>
              <a:t>2/15/23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780941-C7AF-3779-1A1D-74C6D4002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71CA44-5D49-1C45-8977-C44B0415A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BEBF5-6DC0-E645-B7BC-43FAC3DF6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9244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84117D-5136-86B0-D82F-585F29E2C8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F04CA1-CD27-54B9-ECA2-F48FB5194F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2E2E82-D227-FADB-05BA-7799FE296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FD39B-CCA0-524E-BEC6-FD721969F8B4}" type="datetimeFigureOut">
              <a:rPr lang="en-US" smtClean="0"/>
              <a:t>2/15/23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F52814-D4A0-3EFE-82B4-021CAA958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B886BF-15E5-F50D-4B02-6E60CCE47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BEBF5-6DC0-E645-B7BC-43FAC3DF6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7930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2F765-1599-6698-2E31-3CDD22222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A16DE5-4D7A-A2BD-CC09-34F4BC143C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46BCEE-EC3E-412C-B0DF-D027E63AB2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4533B4-563F-6C7C-D6F1-33AE5D4BB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FD39B-CCA0-524E-BEC6-FD721969F8B4}" type="datetimeFigureOut">
              <a:rPr lang="en-US" smtClean="0"/>
              <a:t>2/15/23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631782-C29E-CD1A-2189-08AE31DAE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19EE7A-3200-4B45-D093-BA269A5FC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BEBF5-6DC0-E645-B7BC-43FAC3DF6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34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AED8F-5A33-81A4-D06A-C87BFE9D2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EEEF6B-FE1C-25AA-7486-533F4042E4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F3F13C-5FA9-5B67-3DE9-AAF7740767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FF8D99-B4E9-B0C9-C5BB-5F2A912823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87D5A7-5E24-9A63-59E4-EF2579C700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835C59-3A87-ED5F-E838-B5CE606A2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FD39B-CCA0-524E-BEC6-FD721969F8B4}" type="datetimeFigureOut">
              <a:rPr lang="en-US" smtClean="0"/>
              <a:t>2/15/23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81F4179-8881-14C9-E4E0-AA1306378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E0C51A-B8BB-1C1A-F728-53C949A74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BEBF5-6DC0-E645-B7BC-43FAC3DF6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9926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DF819-C80D-2B47-F594-ED8834006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25AAAD-C1FD-FE25-D91D-396A52E19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FD39B-CCA0-524E-BEC6-FD721969F8B4}" type="datetimeFigureOut">
              <a:rPr lang="en-US" smtClean="0"/>
              <a:t>2/15/23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17076D-4A99-3164-379F-6C112840AF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55BB63-C37F-C37F-1B95-0EE5D98AC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BEBF5-6DC0-E645-B7BC-43FAC3DF6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1421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961E0D4-79AD-FF9C-3157-500B57B9F1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FD39B-CCA0-524E-BEC6-FD721969F8B4}" type="datetimeFigureOut">
              <a:rPr lang="en-US" smtClean="0"/>
              <a:t>2/15/23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463D72-61AA-AF7F-0695-008E7D8D4A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079AA2-279F-E2CB-CFAC-B43CE57BA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BEBF5-6DC0-E645-B7BC-43FAC3DF6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9859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0DC8A-4DA5-85F0-6995-17FAEDF74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CC164B-D540-CBA0-F61B-F7E879BF20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7F7064-6E61-6638-3D4D-C6B68B3C7E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389D35-63C9-45E0-250A-D3DAA1C7D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FD39B-CCA0-524E-BEC6-FD721969F8B4}" type="datetimeFigureOut">
              <a:rPr lang="en-US" smtClean="0"/>
              <a:t>2/15/23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1DBEA9-F586-77D0-C025-F727FA8C9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6160DD-91B1-4E30-B610-38ACB3499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BEBF5-6DC0-E645-B7BC-43FAC3DF6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8928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A0638-D8E6-238C-CA7D-E98256805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9122CF-3611-3D42-2B41-1E0CDEC69D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6A8A70-AB3A-046E-A6B1-F02F33F2ED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E7F98F-1225-FF8B-1343-140DDF7EC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FD39B-CCA0-524E-BEC6-FD721969F8B4}" type="datetimeFigureOut">
              <a:rPr lang="en-US" smtClean="0"/>
              <a:t>2/15/23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D278BA-D1EB-3FC7-9817-42C3B3423D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09F9FA-8076-D6C2-7D3D-6982FCB3B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BEBF5-6DC0-E645-B7BC-43FAC3DF6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313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01D00A0-974D-ED39-4927-3AE98A69F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C77D23-20BC-3656-DC98-6AA06F7235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759229-3D90-B7CF-FD9B-A51A605698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0FD39B-CCA0-524E-BEC6-FD721969F8B4}" type="datetimeFigureOut">
              <a:rPr lang="en-US" smtClean="0"/>
              <a:t>2/15/23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1BA94-05A7-985F-B6DF-2CA79C510E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E4EB82-7BE8-636A-9949-020E880826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4BEBF5-6DC0-E645-B7BC-43FAC3DF6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916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emf"/><Relationship Id="rId5" Type="http://schemas.openxmlformats.org/officeDocument/2006/relationships/image" Target="../media/image11.emf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www.youtube.com/watch?v=Ilg3gGewQ5U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emf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LineDraw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152" t="28402" r="4342" b="11302"/>
          <a:stretch/>
        </p:blipFill>
        <p:spPr>
          <a:xfrm>
            <a:off x="898659" y="1249066"/>
            <a:ext cx="10584556" cy="4467069"/>
          </a:xfrm>
          <a:prstGeom prst="rect">
            <a:avLst/>
          </a:prstGeom>
        </p:spPr>
      </p:pic>
      <p:sp>
        <p:nvSpPr>
          <p:cNvPr id="10" name="Title 3"/>
          <p:cNvSpPr>
            <a:spLocks noGrp="1"/>
          </p:cNvSpPr>
          <p:nvPr>
            <p:ph type="ctrTitle"/>
          </p:nvPr>
        </p:nvSpPr>
        <p:spPr>
          <a:xfrm>
            <a:off x="1079292" y="2088788"/>
            <a:ext cx="10223291" cy="1241910"/>
          </a:xfrm>
          <a:solidFill>
            <a:schemeClr val="bg1">
              <a:alpha val="80000"/>
            </a:schemeClr>
          </a:solidFill>
        </p:spPr>
        <p:txBody>
          <a:bodyPr>
            <a:normAutofit fontScale="90000"/>
          </a:bodyPr>
          <a:lstStyle/>
          <a:p>
            <a:r>
              <a:rPr lang="en-US" sz="4800" dirty="0"/>
              <a:t>DATA221 Intro Machine Learning</a:t>
            </a:r>
            <a:br>
              <a:rPr lang="en-US" sz="4800" dirty="0"/>
            </a:br>
            <a:r>
              <a:rPr lang="en-US" sz="4800" dirty="0"/>
              <a:t>Backpropagation, stochastic gradient descent</a:t>
            </a:r>
            <a:endParaRPr lang="en-US" sz="4800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-698500" y="787401"/>
            <a:ext cx="1846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 dirty="0">
              <a:solidFill>
                <a:prstClr val="black"/>
              </a:solidFill>
              <a:latin typeface="Corbel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210026" y="4233882"/>
            <a:ext cx="2051779" cy="830997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prstClr val="black"/>
                </a:solidFill>
                <a:latin typeface="Gill Sans Light"/>
                <a:ea typeface="ＭＳ Ｐゴシック" charset="-128"/>
                <a:cs typeface="Gill Sans Light"/>
              </a:rPr>
              <a:t>William Trimble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prstClr val="black"/>
                </a:solidFill>
                <a:latin typeface="Gill Sans Light"/>
                <a:ea typeface="ＭＳ Ｐゴシック" charset="-128"/>
                <a:cs typeface="Gill Sans Light"/>
              </a:rPr>
              <a:t>Winter 2023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41899" y="5871757"/>
            <a:ext cx="2941316" cy="591940"/>
          </a:xfrm>
          <a:prstGeom prst="rect">
            <a:avLst/>
          </a:prstGeom>
          <a:solidFill>
            <a:schemeClr val="bg1">
              <a:alpha val="8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1148166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898"/>
    </mc:Choice>
    <mc:Fallback xmlns="" xmlns:mv="urn:schemas-microsoft-com:mac:vml">
      <p:transition spd="slow" advTm="24898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BF6FC-49C0-0B4C-0B12-20CE51588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neuron… </a:t>
            </a:r>
            <a:r>
              <a:rPr lang="en-US" dirty="0" err="1"/>
              <a:t>logisitic</a:t>
            </a:r>
            <a:r>
              <a:rPr lang="en-US" dirty="0"/>
              <a:t> classifier…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35C9A0E-4FDD-A453-6E8D-8F95FD456AB5}"/>
              </a:ext>
            </a:extLst>
          </p:cNvPr>
          <p:cNvSpPr/>
          <p:nvPr/>
        </p:nvSpPr>
        <p:spPr>
          <a:xfrm>
            <a:off x="2135301" y="2296372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  <a:endParaRPr lang="en-US" baseline="-25000" dirty="0">
              <a:solidFill>
                <a:schemeClr val="tx1"/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6680BC4-5E48-439E-0A09-05550BD5565A}"/>
              </a:ext>
            </a:extLst>
          </p:cNvPr>
          <p:cNvSpPr/>
          <p:nvPr/>
        </p:nvSpPr>
        <p:spPr>
          <a:xfrm>
            <a:off x="2135301" y="297223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68629F9-B72D-41D5-73D4-1838F65C4F41}"/>
              </a:ext>
            </a:extLst>
          </p:cNvPr>
          <p:cNvSpPr/>
          <p:nvPr/>
        </p:nvSpPr>
        <p:spPr>
          <a:xfrm>
            <a:off x="2135301" y="370110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4715449-ECDC-3F15-5B7C-7DFA579FB2E8}"/>
              </a:ext>
            </a:extLst>
          </p:cNvPr>
          <p:cNvSpPr/>
          <p:nvPr/>
        </p:nvSpPr>
        <p:spPr>
          <a:xfrm>
            <a:off x="2135301" y="442997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99451FA-ECC1-9BA0-A7C1-BE7C0EC95CA5}"/>
              </a:ext>
            </a:extLst>
          </p:cNvPr>
          <p:cNvSpPr/>
          <p:nvPr/>
        </p:nvSpPr>
        <p:spPr>
          <a:xfrm>
            <a:off x="2135301" y="570480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X</a:t>
            </a:r>
            <a:r>
              <a:rPr lang="en-US" baseline="-25000" dirty="0" err="1">
                <a:solidFill>
                  <a:schemeClr val="tx1"/>
                </a:solidFill>
              </a:rPr>
              <a:t>p</a:t>
            </a:r>
            <a:endParaRPr lang="en-US" baseline="-25000" dirty="0">
              <a:solidFill>
                <a:schemeClr val="tx1"/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2FE6376-BD0B-CF7A-1C0D-2626DC6A27C9}"/>
              </a:ext>
            </a:extLst>
          </p:cNvPr>
          <p:cNvSpPr/>
          <p:nvPr/>
        </p:nvSpPr>
        <p:spPr>
          <a:xfrm>
            <a:off x="3907779" y="3979399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err="1">
                <a:solidFill>
                  <a:schemeClr val="tx1"/>
                </a:solidFill>
                <a:latin typeface="Times" pitchFamily="2" charset="0"/>
              </a:rPr>
              <a:t>Σ</a:t>
            </a:r>
            <a:endParaRPr lang="en-US" sz="3600" baseline="-25000" dirty="0">
              <a:solidFill>
                <a:schemeClr val="tx1"/>
              </a:solidFill>
              <a:latin typeface="Times" pitchFamily="2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71DF7D4-4683-D19A-29AC-007F40557BBC}"/>
              </a:ext>
            </a:extLst>
          </p:cNvPr>
          <p:cNvSpPr/>
          <p:nvPr/>
        </p:nvSpPr>
        <p:spPr>
          <a:xfrm>
            <a:off x="5430078" y="3947201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baseline="-25000" dirty="0">
              <a:solidFill>
                <a:schemeClr val="tx1"/>
              </a:solidFill>
              <a:latin typeface="Times" pitchFamily="2" charset="0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1691D2D-2622-DDCF-1C2E-766783638FFC}"/>
              </a:ext>
            </a:extLst>
          </p:cNvPr>
          <p:cNvCxnSpPr>
            <a:stCxn id="5" idx="6"/>
            <a:endCxn id="10" idx="1"/>
          </p:cNvCxnSpPr>
          <p:nvPr/>
        </p:nvCxnSpPr>
        <p:spPr>
          <a:xfrm>
            <a:off x="2801223" y="2574668"/>
            <a:ext cx="1204078" cy="14862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A5FAC96-3B9F-A509-3BC5-A5D88697B90E}"/>
              </a:ext>
            </a:extLst>
          </p:cNvPr>
          <p:cNvCxnSpPr>
            <a:cxnSpLocks/>
          </p:cNvCxnSpPr>
          <p:nvPr/>
        </p:nvCxnSpPr>
        <p:spPr>
          <a:xfrm>
            <a:off x="2801223" y="3236278"/>
            <a:ext cx="1078648" cy="8960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9291393-E8A0-29B4-9071-6EA02852D209}"/>
              </a:ext>
            </a:extLst>
          </p:cNvPr>
          <p:cNvCxnSpPr>
            <a:cxnSpLocks/>
            <a:endCxn id="10" idx="2"/>
          </p:cNvCxnSpPr>
          <p:nvPr/>
        </p:nvCxnSpPr>
        <p:spPr>
          <a:xfrm>
            <a:off x="2811163" y="4006902"/>
            <a:ext cx="1096616" cy="2507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07D5A6E-7D04-DECF-3C47-0E4F61EF2734}"/>
              </a:ext>
            </a:extLst>
          </p:cNvPr>
          <p:cNvCxnSpPr>
            <a:cxnSpLocks/>
          </p:cNvCxnSpPr>
          <p:nvPr/>
        </p:nvCxnSpPr>
        <p:spPr>
          <a:xfrm flipV="1">
            <a:off x="2815177" y="4364711"/>
            <a:ext cx="1092602" cy="3710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D82BF3D-E681-4295-DB64-348EF0E40B6A}"/>
              </a:ext>
            </a:extLst>
          </p:cNvPr>
          <p:cNvCxnSpPr>
            <a:cxnSpLocks/>
            <a:endCxn id="10" idx="3"/>
          </p:cNvCxnSpPr>
          <p:nvPr/>
        </p:nvCxnSpPr>
        <p:spPr>
          <a:xfrm flipV="1">
            <a:off x="2829131" y="4454480"/>
            <a:ext cx="1176170" cy="15291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5008B03A-1BED-CD3C-5E36-2C30C43D2731}"/>
                  </a:ext>
                </a:extLst>
              </p:cNvPr>
              <p:cNvSpPr/>
              <p:nvPr/>
            </p:nvSpPr>
            <p:spPr>
              <a:xfrm>
                <a:off x="6952379" y="3979399"/>
                <a:ext cx="665922" cy="556592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𝑧</m:t>
                      </m:r>
                    </m:oMath>
                  </m:oMathPara>
                </a14:m>
                <a:endParaRPr lang="en-US" sz="3600" baseline="-25000" dirty="0">
                  <a:solidFill>
                    <a:schemeClr val="tx1"/>
                  </a:solidFill>
                  <a:latin typeface="Times" pitchFamily="2" charset="0"/>
                </a:endParaRPr>
              </a:p>
            </p:txBody>
          </p:sp>
        </mc:Choice>
        <mc:Fallback xmlns=""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5008B03A-1BED-CD3C-5E36-2C30C43D273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52379" y="3979399"/>
                <a:ext cx="665922" cy="556592"/>
              </a:xfrm>
              <a:prstGeom prst="ellipse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1BE1BCC4-7C6A-1272-5190-2ABDDDF1F01E}"/>
              </a:ext>
            </a:extLst>
          </p:cNvPr>
          <p:cNvCxnSpPr>
            <a:cxnSpLocks/>
            <a:endCxn id="11" idx="2"/>
          </p:cNvCxnSpPr>
          <p:nvPr/>
        </p:nvCxnSpPr>
        <p:spPr>
          <a:xfrm>
            <a:off x="4649002" y="4225497"/>
            <a:ext cx="78107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514236C1-8D0E-E973-D8D1-5B001216FA98}"/>
              </a:ext>
            </a:extLst>
          </p:cNvPr>
          <p:cNvSpPr/>
          <p:nvPr/>
        </p:nvSpPr>
        <p:spPr>
          <a:xfrm>
            <a:off x="2912225" y="3122099"/>
            <a:ext cx="4283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1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B2581B9F-82C7-7A34-4244-A6FC286A1577}"/>
              </a:ext>
            </a:extLst>
          </p:cNvPr>
          <p:cNvSpPr/>
          <p:nvPr/>
        </p:nvSpPr>
        <p:spPr>
          <a:xfrm>
            <a:off x="3145310" y="2743622"/>
            <a:ext cx="4283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0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0DF8A7E0-1EEC-53D4-78B7-A4951BEFE61E}"/>
              </a:ext>
            </a:extLst>
          </p:cNvPr>
          <p:cNvSpPr/>
          <p:nvPr/>
        </p:nvSpPr>
        <p:spPr>
          <a:xfrm>
            <a:off x="2955759" y="3704707"/>
            <a:ext cx="4283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2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10E24C98-C56E-B658-FB7E-8050FF22DAC2}"/>
              </a:ext>
            </a:extLst>
          </p:cNvPr>
          <p:cNvSpPr/>
          <p:nvPr/>
        </p:nvSpPr>
        <p:spPr>
          <a:xfrm>
            <a:off x="2920023" y="4274428"/>
            <a:ext cx="4283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3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9EFCC5FE-E821-9B82-691B-421DE2BAF77F}"/>
              </a:ext>
            </a:extLst>
          </p:cNvPr>
          <p:cNvSpPr/>
          <p:nvPr/>
        </p:nvSpPr>
        <p:spPr>
          <a:xfrm>
            <a:off x="2906562" y="5137029"/>
            <a:ext cx="4283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p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19DB91-6325-3A30-C51C-FB25F920B972}"/>
              </a:ext>
            </a:extLst>
          </p:cNvPr>
          <p:cNvSpPr txBox="1"/>
          <p:nvPr/>
        </p:nvSpPr>
        <p:spPr>
          <a:xfrm>
            <a:off x="5632525" y="4078506"/>
            <a:ext cx="182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679413B-3AFF-F0C4-480B-8A186E083DD8}"/>
              </a:ext>
            </a:extLst>
          </p:cNvPr>
          <p:cNvCxnSpPr>
            <a:cxnSpLocks/>
          </p:cNvCxnSpPr>
          <p:nvPr/>
        </p:nvCxnSpPr>
        <p:spPr>
          <a:xfrm>
            <a:off x="6096000" y="4246158"/>
            <a:ext cx="78107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BD7B841A-64E5-2DE2-2E67-3427183026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7163" y="1566645"/>
            <a:ext cx="1893603" cy="40226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75ED758-CE69-BECF-93F3-4318489515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5253" y="2247208"/>
            <a:ext cx="7231447" cy="402267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4418888C-72F1-C9F0-6372-1C441E40E9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25200" y="5291355"/>
            <a:ext cx="4953000" cy="97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5663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BF6FC-49C0-0B4C-0B12-20CE51588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neuron… </a:t>
            </a:r>
            <a:r>
              <a:rPr lang="en-US" dirty="0" err="1"/>
              <a:t>logisitic</a:t>
            </a:r>
            <a:r>
              <a:rPr lang="en-US" dirty="0"/>
              <a:t> classifier…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68629F9-B72D-41D5-73D4-1838F65C4F41}"/>
              </a:ext>
            </a:extLst>
          </p:cNvPr>
          <p:cNvSpPr/>
          <p:nvPr/>
        </p:nvSpPr>
        <p:spPr>
          <a:xfrm>
            <a:off x="1113757" y="2150772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  <a:endParaRPr lang="en-US" baseline="-25000" dirty="0">
              <a:solidFill>
                <a:schemeClr val="tx1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4715449-ECDC-3F15-5B7C-7DFA579FB2E8}"/>
              </a:ext>
            </a:extLst>
          </p:cNvPr>
          <p:cNvSpPr/>
          <p:nvPr/>
        </p:nvSpPr>
        <p:spPr>
          <a:xfrm>
            <a:off x="1113757" y="2879642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2FE6376-BD0B-CF7A-1C0D-2626DC6A27C9}"/>
              </a:ext>
            </a:extLst>
          </p:cNvPr>
          <p:cNvSpPr/>
          <p:nvPr/>
        </p:nvSpPr>
        <p:spPr>
          <a:xfrm>
            <a:off x="2886235" y="2429068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err="1">
                <a:solidFill>
                  <a:schemeClr val="tx1"/>
                </a:solidFill>
                <a:latin typeface="Times" pitchFamily="2" charset="0"/>
              </a:rPr>
              <a:t>Σ</a:t>
            </a:r>
            <a:endParaRPr lang="en-US" sz="3600" baseline="-25000" dirty="0">
              <a:solidFill>
                <a:schemeClr val="tx1"/>
              </a:solidFill>
              <a:latin typeface="Times" pitchFamily="2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71DF7D4-4683-D19A-29AC-007F40557BBC}"/>
              </a:ext>
            </a:extLst>
          </p:cNvPr>
          <p:cNvSpPr/>
          <p:nvPr/>
        </p:nvSpPr>
        <p:spPr>
          <a:xfrm>
            <a:off x="4413451" y="243240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baseline="-25000" dirty="0">
              <a:solidFill>
                <a:schemeClr val="tx1"/>
              </a:solidFill>
              <a:latin typeface="Times" pitchFamily="2" charset="0"/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9291393-E8A0-29B4-9071-6EA02852D209}"/>
              </a:ext>
            </a:extLst>
          </p:cNvPr>
          <p:cNvCxnSpPr>
            <a:cxnSpLocks/>
            <a:endCxn id="10" idx="2"/>
          </p:cNvCxnSpPr>
          <p:nvPr/>
        </p:nvCxnSpPr>
        <p:spPr>
          <a:xfrm>
            <a:off x="1789619" y="2456571"/>
            <a:ext cx="1096616" cy="2507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07D5A6E-7D04-DECF-3C47-0E4F61EF2734}"/>
              </a:ext>
            </a:extLst>
          </p:cNvPr>
          <p:cNvCxnSpPr>
            <a:cxnSpLocks/>
          </p:cNvCxnSpPr>
          <p:nvPr/>
        </p:nvCxnSpPr>
        <p:spPr>
          <a:xfrm flipV="1">
            <a:off x="1793633" y="2814380"/>
            <a:ext cx="1092602" cy="3710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5008B03A-1BED-CD3C-5E36-2C30C43D2731}"/>
                  </a:ext>
                </a:extLst>
              </p:cNvPr>
              <p:cNvSpPr/>
              <p:nvPr/>
            </p:nvSpPr>
            <p:spPr>
              <a:xfrm>
                <a:off x="5662231" y="2419129"/>
                <a:ext cx="665922" cy="556592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𝑧</m:t>
                      </m:r>
                    </m:oMath>
                  </m:oMathPara>
                </a14:m>
                <a:endParaRPr lang="en-US" sz="3600" baseline="-25000" dirty="0">
                  <a:solidFill>
                    <a:schemeClr val="tx1"/>
                  </a:solidFill>
                  <a:latin typeface="Times" pitchFamily="2" charset="0"/>
                </a:endParaRPr>
              </a:p>
            </p:txBody>
          </p:sp>
        </mc:Choice>
        <mc:Fallback xmlns=""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5008B03A-1BED-CD3C-5E36-2C30C43D273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62231" y="2419129"/>
                <a:ext cx="665922" cy="556592"/>
              </a:xfrm>
              <a:prstGeom prst="ellipse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1BE1BCC4-7C6A-1272-5190-2ABDDDF1F01E}"/>
              </a:ext>
            </a:extLst>
          </p:cNvPr>
          <p:cNvCxnSpPr>
            <a:cxnSpLocks/>
            <a:stCxn id="10" idx="6"/>
            <a:endCxn id="11" idx="2"/>
          </p:cNvCxnSpPr>
          <p:nvPr/>
        </p:nvCxnSpPr>
        <p:spPr>
          <a:xfrm>
            <a:off x="3552157" y="2707364"/>
            <a:ext cx="861294" cy="33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0DF8A7E0-1EEC-53D4-78B7-A4951BEFE61E}"/>
              </a:ext>
            </a:extLst>
          </p:cNvPr>
          <p:cNvSpPr/>
          <p:nvPr/>
        </p:nvSpPr>
        <p:spPr>
          <a:xfrm>
            <a:off x="1934215" y="2154376"/>
            <a:ext cx="4283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0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10E24C98-C56E-B658-FB7E-8050FF22DAC2}"/>
              </a:ext>
            </a:extLst>
          </p:cNvPr>
          <p:cNvSpPr/>
          <p:nvPr/>
        </p:nvSpPr>
        <p:spPr>
          <a:xfrm>
            <a:off x="1898479" y="2724097"/>
            <a:ext cx="4283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1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C82C6022-86C0-998C-7145-6DA9676780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6099" y="3574245"/>
            <a:ext cx="7231447" cy="40226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076C6A1B-8667-3EA7-09B0-7729342519DE}"/>
                  </a:ext>
                </a:extLst>
              </p:cNvPr>
              <p:cNvSpPr/>
              <p:nvPr/>
            </p:nvSpPr>
            <p:spPr>
              <a:xfrm>
                <a:off x="4534460" y="2515933"/>
                <a:ext cx="494629" cy="36298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</m:oMath>
                  </m:oMathPara>
                </a14:m>
                <a:endParaRPr lang="en-US" baseline="-25000" dirty="0">
                  <a:latin typeface="Times" pitchFamily="2" charset="0"/>
                </a:endParaRPr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076C6A1B-8667-3EA7-09B0-7729342519D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34460" y="2515933"/>
                <a:ext cx="494629" cy="362984"/>
              </a:xfrm>
              <a:prstGeom prst="rect">
                <a:avLst/>
              </a:prstGeom>
              <a:blipFill>
                <a:blip r:embed="rId4"/>
                <a:stretch>
                  <a:fillRect b="-17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DE83A12-1DB7-D8ED-E086-D65B4D20F8A8}"/>
              </a:ext>
            </a:extLst>
          </p:cNvPr>
          <p:cNvCxnSpPr>
            <a:cxnSpLocks/>
            <a:endCxn id="22" idx="2"/>
          </p:cNvCxnSpPr>
          <p:nvPr/>
        </p:nvCxnSpPr>
        <p:spPr>
          <a:xfrm flipV="1">
            <a:off x="5133898" y="2697425"/>
            <a:ext cx="528333" cy="144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BF01F9F5-3494-AC6F-65DA-EAF3BFE9DABA}"/>
              </a:ext>
            </a:extLst>
          </p:cNvPr>
          <p:cNvSpPr/>
          <p:nvPr/>
        </p:nvSpPr>
        <p:spPr>
          <a:xfrm>
            <a:off x="1007879" y="1499828"/>
            <a:ext cx="57259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aseline="-25000" dirty="0"/>
              <a:t>inputs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28DB8D7-5FEA-B82C-1E68-A24212AC67FF}"/>
              </a:ext>
            </a:extLst>
          </p:cNvPr>
          <p:cNvSpPr/>
          <p:nvPr/>
        </p:nvSpPr>
        <p:spPr>
          <a:xfrm>
            <a:off x="1934215" y="1467197"/>
            <a:ext cx="66922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aseline="-25000" dirty="0"/>
              <a:t>weights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B74DFD0-8D81-779C-59C0-976AF6A2BF0E}"/>
              </a:ext>
            </a:extLst>
          </p:cNvPr>
          <p:cNvSpPr/>
          <p:nvPr/>
        </p:nvSpPr>
        <p:spPr>
          <a:xfrm>
            <a:off x="4354858" y="1435655"/>
            <a:ext cx="798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aseline="-25000" dirty="0"/>
              <a:t>activation</a:t>
            </a:r>
          </a:p>
          <a:p>
            <a:r>
              <a:rPr lang="en-US" baseline="-25000" dirty="0"/>
              <a:t>function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4D38ECF-8037-83F9-EB14-5D3A92A9D51C}"/>
              </a:ext>
            </a:extLst>
          </p:cNvPr>
          <p:cNvSpPr/>
          <p:nvPr/>
        </p:nvSpPr>
        <p:spPr>
          <a:xfrm>
            <a:off x="5596108" y="1434007"/>
            <a:ext cx="92320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aseline="-25000" dirty="0"/>
              <a:t>“activation”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02DD45EE-8112-399A-C765-CEFE9F9AE5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82804" y="4273524"/>
            <a:ext cx="4953000" cy="9779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A6A550EE-0A43-0AE9-F004-29AD3348C3D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14259" y="5653437"/>
            <a:ext cx="461010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1128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5DB9D-2405-D992-EF60-43DFB9CBB2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 the derivatives of this look like?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4EBD699-11E9-D2CF-DBC6-37125A205A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0288" y="2550620"/>
            <a:ext cx="9105900" cy="295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0773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BF6FC-49C0-0B4C-0B12-20CE51588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478" y="408404"/>
            <a:ext cx="11081804" cy="1325563"/>
          </a:xfrm>
        </p:spPr>
        <p:txBody>
          <a:bodyPr/>
          <a:lstStyle/>
          <a:p>
            <a:r>
              <a:rPr lang="en-US" dirty="0"/>
              <a:t>Finding the gradient of the neural network loss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35C9A0E-4FDD-A453-6E8D-8F95FD456AB5}"/>
              </a:ext>
            </a:extLst>
          </p:cNvPr>
          <p:cNvSpPr/>
          <p:nvPr/>
        </p:nvSpPr>
        <p:spPr>
          <a:xfrm>
            <a:off x="2135301" y="2296372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  <a:endParaRPr lang="en-US" baseline="-25000" dirty="0">
              <a:solidFill>
                <a:schemeClr val="tx1"/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6680BC4-5E48-439E-0A09-05550BD5565A}"/>
              </a:ext>
            </a:extLst>
          </p:cNvPr>
          <p:cNvSpPr/>
          <p:nvPr/>
        </p:nvSpPr>
        <p:spPr>
          <a:xfrm>
            <a:off x="2135301" y="297223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68629F9-B72D-41D5-73D4-1838F65C4F41}"/>
              </a:ext>
            </a:extLst>
          </p:cNvPr>
          <p:cNvSpPr/>
          <p:nvPr/>
        </p:nvSpPr>
        <p:spPr>
          <a:xfrm>
            <a:off x="2135301" y="370110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4715449-ECDC-3F15-5B7C-7DFA579FB2E8}"/>
              </a:ext>
            </a:extLst>
          </p:cNvPr>
          <p:cNvSpPr/>
          <p:nvPr/>
        </p:nvSpPr>
        <p:spPr>
          <a:xfrm>
            <a:off x="2135301" y="442997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99451FA-ECC1-9BA0-A7C1-BE7C0EC95CA5}"/>
              </a:ext>
            </a:extLst>
          </p:cNvPr>
          <p:cNvSpPr/>
          <p:nvPr/>
        </p:nvSpPr>
        <p:spPr>
          <a:xfrm>
            <a:off x="2135301" y="570480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X</a:t>
            </a:r>
            <a:r>
              <a:rPr lang="en-US" baseline="-25000" dirty="0" err="1">
                <a:solidFill>
                  <a:schemeClr val="tx1"/>
                </a:solidFill>
              </a:rPr>
              <a:t>r</a:t>
            </a:r>
            <a:endParaRPr lang="en-US" baseline="-25000" dirty="0">
              <a:solidFill>
                <a:schemeClr val="tx1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1691D2D-2622-DDCF-1C2E-766783638FFC}"/>
              </a:ext>
            </a:extLst>
          </p:cNvPr>
          <p:cNvCxnSpPr>
            <a:cxnSpLocks/>
          </p:cNvCxnSpPr>
          <p:nvPr/>
        </p:nvCxnSpPr>
        <p:spPr>
          <a:xfrm>
            <a:off x="2920023" y="2679686"/>
            <a:ext cx="1153698" cy="1959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A5FAC96-3B9F-A509-3BC5-A5D88697B90E}"/>
              </a:ext>
            </a:extLst>
          </p:cNvPr>
          <p:cNvCxnSpPr>
            <a:cxnSpLocks/>
          </p:cNvCxnSpPr>
          <p:nvPr/>
        </p:nvCxnSpPr>
        <p:spPr>
          <a:xfrm flipV="1">
            <a:off x="2801223" y="2942733"/>
            <a:ext cx="1239973" cy="2935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9291393-E8A0-29B4-9071-6EA02852D209}"/>
              </a:ext>
            </a:extLst>
          </p:cNvPr>
          <p:cNvCxnSpPr>
            <a:cxnSpLocks/>
          </p:cNvCxnSpPr>
          <p:nvPr/>
        </p:nvCxnSpPr>
        <p:spPr>
          <a:xfrm flipV="1">
            <a:off x="2811163" y="3014766"/>
            <a:ext cx="1216901" cy="9921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07D5A6E-7D04-DECF-3C47-0E4F61EF2734}"/>
              </a:ext>
            </a:extLst>
          </p:cNvPr>
          <p:cNvCxnSpPr>
            <a:cxnSpLocks/>
          </p:cNvCxnSpPr>
          <p:nvPr/>
        </p:nvCxnSpPr>
        <p:spPr>
          <a:xfrm flipV="1">
            <a:off x="2815177" y="3153909"/>
            <a:ext cx="1254008" cy="15818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D82BF3D-E681-4295-DB64-348EF0E40B6A}"/>
              </a:ext>
            </a:extLst>
          </p:cNvPr>
          <p:cNvCxnSpPr>
            <a:cxnSpLocks/>
          </p:cNvCxnSpPr>
          <p:nvPr/>
        </p:nvCxnSpPr>
        <p:spPr>
          <a:xfrm flipV="1">
            <a:off x="2829131" y="3236278"/>
            <a:ext cx="1309587" cy="27473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957CE7D9-5FE7-A17B-9658-EBD3527FA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75882" y="2432775"/>
            <a:ext cx="10515600" cy="4351338"/>
          </a:xfrm>
        </p:spPr>
        <p:txBody>
          <a:bodyPr/>
          <a:lstStyle/>
          <a:p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753658CB-B41E-07E9-3418-6C3A0F4F3097}"/>
              </a:ext>
            </a:extLst>
          </p:cNvPr>
          <p:cNvSpPr/>
          <p:nvPr/>
        </p:nvSpPr>
        <p:spPr>
          <a:xfrm>
            <a:off x="4138718" y="2717585"/>
            <a:ext cx="665922" cy="556592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D9B8915-3F27-6954-16AE-257DC4CB4FAD}"/>
              </a:ext>
            </a:extLst>
          </p:cNvPr>
          <p:cNvSpPr/>
          <p:nvPr/>
        </p:nvSpPr>
        <p:spPr>
          <a:xfrm>
            <a:off x="4138718" y="3355547"/>
            <a:ext cx="665922" cy="556592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B4BCED2-7C44-F2A9-91EF-9C0294844121}"/>
              </a:ext>
            </a:extLst>
          </p:cNvPr>
          <p:cNvSpPr/>
          <p:nvPr/>
        </p:nvSpPr>
        <p:spPr>
          <a:xfrm>
            <a:off x="4138718" y="4084417"/>
            <a:ext cx="665922" cy="556592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770CEDCA-55F8-8703-054F-43F2BFD54743}"/>
              </a:ext>
            </a:extLst>
          </p:cNvPr>
          <p:cNvSpPr/>
          <p:nvPr/>
        </p:nvSpPr>
        <p:spPr>
          <a:xfrm>
            <a:off x="4138718" y="4813287"/>
            <a:ext cx="665922" cy="556592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3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43545F97-8226-7E00-F09A-3E9DCDCE11DD}"/>
              </a:ext>
            </a:extLst>
          </p:cNvPr>
          <p:cNvCxnSpPr>
            <a:cxnSpLocks/>
            <a:stCxn id="9" idx="6"/>
          </p:cNvCxnSpPr>
          <p:nvPr/>
        </p:nvCxnSpPr>
        <p:spPr>
          <a:xfrm flipV="1">
            <a:off x="2801223" y="5292365"/>
            <a:ext cx="1281916" cy="690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8B1BE605-9FF5-83A6-904E-4E58A8C041E5}"/>
              </a:ext>
            </a:extLst>
          </p:cNvPr>
          <p:cNvCxnSpPr>
            <a:cxnSpLocks/>
            <a:stCxn id="8" idx="6"/>
          </p:cNvCxnSpPr>
          <p:nvPr/>
        </p:nvCxnSpPr>
        <p:spPr>
          <a:xfrm>
            <a:off x="2801223" y="4708269"/>
            <a:ext cx="1251534" cy="5784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895321CB-7097-C6D3-D416-D50B66F2629A}"/>
              </a:ext>
            </a:extLst>
          </p:cNvPr>
          <p:cNvCxnSpPr>
            <a:cxnSpLocks/>
          </p:cNvCxnSpPr>
          <p:nvPr/>
        </p:nvCxnSpPr>
        <p:spPr>
          <a:xfrm>
            <a:off x="2792965" y="3968713"/>
            <a:ext cx="1217303" cy="1122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6C39428B-AD1D-568D-D829-3A0EB1C1225F}"/>
              </a:ext>
            </a:extLst>
          </p:cNvPr>
          <p:cNvCxnSpPr>
            <a:cxnSpLocks/>
          </p:cNvCxnSpPr>
          <p:nvPr/>
        </p:nvCxnSpPr>
        <p:spPr>
          <a:xfrm>
            <a:off x="2845527" y="3243913"/>
            <a:ext cx="1223658" cy="16205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C1450958-99B9-F250-95DA-89AC3E983CAA}"/>
              </a:ext>
            </a:extLst>
          </p:cNvPr>
          <p:cNvCxnSpPr>
            <a:cxnSpLocks/>
          </p:cNvCxnSpPr>
          <p:nvPr/>
        </p:nvCxnSpPr>
        <p:spPr>
          <a:xfrm>
            <a:off x="2871185" y="2679647"/>
            <a:ext cx="1295441" cy="21034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Oval 54">
            <a:extLst>
              <a:ext uri="{FF2B5EF4-FFF2-40B4-BE49-F238E27FC236}">
                <a16:creationId xmlns:a16="http://schemas.microsoft.com/office/drawing/2014/main" id="{56939853-30D5-FE2F-1646-86BE5AE2E5AB}"/>
              </a:ext>
            </a:extLst>
          </p:cNvPr>
          <p:cNvSpPr/>
          <p:nvPr/>
        </p:nvSpPr>
        <p:spPr>
          <a:xfrm>
            <a:off x="5763039" y="269915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>
              <a:solidFill>
                <a:schemeClr val="tx1"/>
              </a:solidFill>
            </a:endParaRP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5D7F2F33-48AB-81EB-62A6-6B6E362A62D9}"/>
              </a:ext>
            </a:extLst>
          </p:cNvPr>
          <p:cNvSpPr/>
          <p:nvPr/>
        </p:nvSpPr>
        <p:spPr>
          <a:xfrm>
            <a:off x="5763039" y="3337115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>
              <a:solidFill>
                <a:schemeClr val="tx1"/>
              </a:solidFill>
            </a:endParaRP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BDF16210-0FE5-FA78-EDB2-CADBF7514A56}"/>
              </a:ext>
            </a:extLst>
          </p:cNvPr>
          <p:cNvSpPr/>
          <p:nvPr/>
        </p:nvSpPr>
        <p:spPr>
          <a:xfrm>
            <a:off x="5763039" y="4065985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>
              <a:solidFill>
                <a:schemeClr val="tx1"/>
              </a:solidFill>
            </a:endParaRP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CA7AC06D-FD2A-661E-BB4A-4149408E7935}"/>
              </a:ext>
            </a:extLst>
          </p:cNvPr>
          <p:cNvSpPr/>
          <p:nvPr/>
        </p:nvSpPr>
        <p:spPr>
          <a:xfrm>
            <a:off x="5763039" y="4794855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>
              <a:solidFill>
                <a:schemeClr val="tx1"/>
              </a:solidFill>
            </a:endParaRP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F1B8A0C4-C00B-AF13-4151-029C46AF511F}"/>
              </a:ext>
            </a:extLst>
          </p:cNvPr>
          <p:cNvCxnSpPr>
            <a:cxnSpLocks/>
          </p:cNvCxnSpPr>
          <p:nvPr/>
        </p:nvCxnSpPr>
        <p:spPr>
          <a:xfrm>
            <a:off x="4793079" y="3044261"/>
            <a:ext cx="1091021" cy="1664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9B68C7E4-E2D3-4202-29CD-CCC0D30A2484}"/>
              </a:ext>
            </a:extLst>
          </p:cNvPr>
          <p:cNvCxnSpPr>
            <a:cxnSpLocks/>
            <a:stCxn id="27" idx="6"/>
          </p:cNvCxnSpPr>
          <p:nvPr/>
        </p:nvCxnSpPr>
        <p:spPr>
          <a:xfrm>
            <a:off x="4804640" y="4362713"/>
            <a:ext cx="860958" cy="4533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644691B8-6E33-C6E8-1EE3-58BBCC9F3FE5}"/>
              </a:ext>
            </a:extLst>
          </p:cNvPr>
          <p:cNvCxnSpPr>
            <a:cxnSpLocks/>
            <a:stCxn id="26" idx="6"/>
          </p:cNvCxnSpPr>
          <p:nvPr/>
        </p:nvCxnSpPr>
        <p:spPr>
          <a:xfrm>
            <a:off x="4804640" y="3633843"/>
            <a:ext cx="958399" cy="11008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5FB04AA6-D0D2-93E3-FEFF-5B24DA69457F}"/>
              </a:ext>
            </a:extLst>
          </p:cNvPr>
          <p:cNvCxnSpPr>
            <a:cxnSpLocks/>
          </p:cNvCxnSpPr>
          <p:nvPr/>
        </p:nvCxnSpPr>
        <p:spPr>
          <a:xfrm flipV="1">
            <a:off x="4898522" y="4938185"/>
            <a:ext cx="744105" cy="1151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44625AA8-DD87-44EA-2506-C45FD651BAD0}"/>
              </a:ext>
            </a:extLst>
          </p:cNvPr>
          <p:cNvCxnSpPr>
            <a:cxnSpLocks/>
          </p:cNvCxnSpPr>
          <p:nvPr/>
        </p:nvCxnSpPr>
        <p:spPr>
          <a:xfrm flipV="1">
            <a:off x="4877756" y="3089505"/>
            <a:ext cx="858753" cy="19546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16AE491C-A713-1F40-3F76-611A7D6D6940}"/>
              </a:ext>
            </a:extLst>
          </p:cNvPr>
          <p:cNvCxnSpPr>
            <a:cxnSpLocks/>
          </p:cNvCxnSpPr>
          <p:nvPr/>
        </p:nvCxnSpPr>
        <p:spPr>
          <a:xfrm flipV="1">
            <a:off x="4851226" y="3118705"/>
            <a:ext cx="815933" cy="11115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B1ADAF3C-E6C9-BDEA-92A6-EDE0BBC11B31}"/>
              </a:ext>
            </a:extLst>
          </p:cNvPr>
          <p:cNvCxnSpPr>
            <a:cxnSpLocks/>
            <a:endCxn id="55" idx="2"/>
          </p:cNvCxnSpPr>
          <p:nvPr/>
        </p:nvCxnSpPr>
        <p:spPr>
          <a:xfrm flipV="1">
            <a:off x="4831170" y="2977449"/>
            <a:ext cx="931869" cy="6104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3DB392F9-5682-9CF9-6CA9-34F4BE37751F}"/>
              </a:ext>
            </a:extLst>
          </p:cNvPr>
          <p:cNvCxnSpPr>
            <a:cxnSpLocks/>
          </p:cNvCxnSpPr>
          <p:nvPr/>
        </p:nvCxnSpPr>
        <p:spPr>
          <a:xfrm flipV="1">
            <a:off x="4793257" y="2870490"/>
            <a:ext cx="872341" cy="1136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Rectangle 83">
            <a:extLst>
              <a:ext uri="{FF2B5EF4-FFF2-40B4-BE49-F238E27FC236}">
                <a16:creationId xmlns:a16="http://schemas.microsoft.com/office/drawing/2014/main" id="{D10CBAE0-17E0-311C-1BEE-1E65986C25F2}"/>
              </a:ext>
            </a:extLst>
          </p:cNvPr>
          <p:cNvSpPr/>
          <p:nvPr/>
        </p:nvSpPr>
        <p:spPr>
          <a:xfrm>
            <a:off x="4752904" y="6370402"/>
            <a:ext cx="11713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w  (d x n</a:t>
            </a:r>
            <a:r>
              <a:rPr lang="en-US" baseline="-25000" dirty="0"/>
              <a:t>1</a:t>
            </a:r>
            <a:r>
              <a:rPr lang="en-US" dirty="0"/>
              <a:t>)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92C320A7-AC6B-5F61-FD88-7EAE94A0F335}"/>
              </a:ext>
            </a:extLst>
          </p:cNvPr>
          <p:cNvSpPr/>
          <p:nvPr/>
        </p:nvSpPr>
        <p:spPr>
          <a:xfrm>
            <a:off x="1739583" y="1793235"/>
            <a:ext cx="210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Input layer (p)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397B0B96-CFEB-6378-09CA-88B4C3F1CB34}"/>
              </a:ext>
            </a:extLst>
          </p:cNvPr>
          <p:cNvSpPr/>
          <p:nvPr/>
        </p:nvSpPr>
        <p:spPr>
          <a:xfrm>
            <a:off x="3067989" y="6385601"/>
            <a:ext cx="13095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w  (n</a:t>
            </a:r>
            <a:r>
              <a:rPr lang="en-US" baseline="-25000" dirty="0"/>
              <a:t>1  </a:t>
            </a:r>
            <a:r>
              <a:rPr lang="en-US" dirty="0"/>
              <a:t>x  r)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24647F5D-F07C-905F-C8D0-7EF7358D69FC}"/>
              </a:ext>
            </a:extLst>
          </p:cNvPr>
          <p:cNvSpPr/>
          <p:nvPr/>
        </p:nvSpPr>
        <p:spPr>
          <a:xfrm>
            <a:off x="3739697" y="1772058"/>
            <a:ext cx="210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Hidden layer (n</a:t>
            </a:r>
            <a:r>
              <a:rPr lang="en-US" baseline="-25000" dirty="0"/>
              <a:t>1</a:t>
            </a:r>
            <a:r>
              <a:rPr lang="en-US" dirty="0"/>
              <a:t>)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C1D853F1-E3E0-7FDE-EC7F-08E2A0F69A3A}"/>
              </a:ext>
            </a:extLst>
          </p:cNvPr>
          <p:cNvSpPr/>
          <p:nvPr/>
        </p:nvSpPr>
        <p:spPr>
          <a:xfrm>
            <a:off x="5875668" y="1693082"/>
            <a:ext cx="91542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Output </a:t>
            </a:r>
          </a:p>
          <a:p>
            <a:r>
              <a:rPr lang="en-US" dirty="0"/>
              <a:t>layer</a:t>
            </a:r>
          </a:p>
        </p:txBody>
      </p:sp>
      <p:pic>
        <p:nvPicPr>
          <p:cNvPr id="40" name="Content Placeholder 3">
            <a:extLst>
              <a:ext uri="{FF2B5EF4-FFF2-40B4-BE49-F238E27FC236}">
                <a16:creationId xmlns:a16="http://schemas.microsoft.com/office/drawing/2014/main" id="{EDAADD14-E897-2607-3B05-52E65D4A4A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443" r="-3674" b="62919"/>
          <a:stretch/>
        </p:blipFill>
        <p:spPr>
          <a:xfrm>
            <a:off x="7480513" y="2413554"/>
            <a:ext cx="5029200" cy="1097280"/>
          </a:xfrm>
          <a:prstGeom prst="rect">
            <a:avLst/>
          </a:prstGeom>
        </p:spPr>
      </p:pic>
      <p:sp>
        <p:nvSpPr>
          <p:cNvPr id="41" name="Oval 40">
            <a:extLst>
              <a:ext uri="{FF2B5EF4-FFF2-40B4-BE49-F238E27FC236}">
                <a16:creationId xmlns:a16="http://schemas.microsoft.com/office/drawing/2014/main" id="{A5B566D2-0258-05CF-2BAD-32521D5DE240}"/>
              </a:ext>
            </a:extLst>
          </p:cNvPr>
          <p:cNvSpPr/>
          <p:nvPr/>
        </p:nvSpPr>
        <p:spPr>
          <a:xfrm>
            <a:off x="6596089" y="2683584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1E295583-A249-B931-AFBA-151891603C9C}"/>
              </a:ext>
            </a:extLst>
          </p:cNvPr>
          <p:cNvSpPr/>
          <p:nvPr/>
        </p:nvSpPr>
        <p:spPr>
          <a:xfrm>
            <a:off x="6596089" y="3321546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B87F2F3F-9F83-4DC1-AF38-A29B642B20C5}"/>
              </a:ext>
            </a:extLst>
          </p:cNvPr>
          <p:cNvSpPr/>
          <p:nvPr/>
        </p:nvSpPr>
        <p:spPr>
          <a:xfrm>
            <a:off x="6596089" y="4050416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E7992F54-E8E5-49AE-E5CA-E06310D4A22E}"/>
              </a:ext>
            </a:extLst>
          </p:cNvPr>
          <p:cNvSpPr/>
          <p:nvPr/>
        </p:nvSpPr>
        <p:spPr>
          <a:xfrm>
            <a:off x="6596089" y="4779286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99E8C68E-8D03-6D51-173B-880887AEA65D}"/>
              </a:ext>
            </a:extLst>
          </p:cNvPr>
          <p:cNvSpPr/>
          <p:nvPr/>
        </p:nvSpPr>
        <p:spPr>
          <a:xfrm>
            <a:off x="6823127" y="1713471"/>
            <a:ext cx="106128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Training labels</a:t>
            </a:r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00E8C7A-01BC-05C3-626C-45C1CCC528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9362" y="2842595"/>
            <a:ext cx="154365" cy="283003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1BDDE00A-EF0B-9F7C-9A68-4C399EACFE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5419" y="3482219"/>
            <a:ext cx="154365" cy="283003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C9B8CC91-99E5-F052-2FB6-E84A5AB696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5418" y="4202779"/>
            <a:ext cx="154365" cy="283003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F236A324-9DA7-27F5-3483-5C8E26E9EF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7044" y="4878710"/>
            <a:ext cx="154365" cy="283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8845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1ABB9A-801A-4039-0C6C-5A8248BA2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8D4939E-8956-9634-1415-64BC90A7D33D}"/>
              </a:ext>
            </a:extLst>
          </p:cNvPr>
          <p:cNvSpPr/>
          <p:nvPr/>
        </p:nvSpPr>
        <p:spPr>
          <a:xfrm>
            <a:off x="-1" y="6211669"/>
            <a:ext cx="1347067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https://www.youtube.com/watch?v=Ilg3gGewQ5U</a:t>
            </a:r>
            <a:r>
              <a:rPr lang="en-US" dirty="0"/>
              <a:t>    </a:t>
            </a:r>
            <a:r>
              <a:rPr lang="en-US" b="1" dirty="0"/>
              <a:t>What is backpropagation really doing? | Chapter 3, Deep learning</a:t>
            </a:r>
          </a:p>
          <a:p>
            <a:r>
              <a:rPr lang="en-US" dirty="0"/>
              <a:t> 3blue1brown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A521B8B-1DCD-1444-90DE-504A517480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5244" y="-111512"/>
            <a:ext cx="12322488" cy="6308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1435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ECA8E3-132E-E94F-B076-42660AEA4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1346"/>
            <a:ext cx="10515600" cy="1325563"/>
          </a:xfrm>
        </p:spPr>
        <p:txBody>
          <a:bodyPr/>
          <a:lstStyle/>
          <a:p>
            <a:r>
              <a:rPr lang="en-US" dirty="0"/>
              <a:t>Logistic loss function on Galton height 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F51354-11D7-EE4A-BB70-FB0D177F1A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496" y="1806763"/>
            <a:ext cx="4911441" cy="322751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807164C-311D-5641-A3AF-97CD8063F326}"/>
              </a:ext>
            </a:extLst>
          </p:cNvPr>
          <p:cNvSpPr/>
          <p:nvPr/>
        </p:nvSpPr>
        <p:spPr>
          <a:xfrm>
            <a:off x="2096514" y="5034281"/>
            <a:ext cx="14946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Height (in)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DC84C11-61D5-E34D-8E8E-5B571C968B83}"/>
              </a:ext>
            </a:extLst>
          </p:cNvPr>
          <p:cNvSpPr/>
          <p:nvPr/>
        </p:nvSpPr>
        <p:spPr>
          <a:xfrm rot="16200000">
            <a:off x="-1066038" y="3387067"/>
            <a:ext cx="283276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Logistic  loss function</a:t>
            </a:r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52200B08-3990-E887-036B-272D060A45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221663" y="1806763"/>
            <a:ext cx="5132137" cy="3284568"/>
          </a:xfr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94883FDE-87CE-FD74-7DA0-48C1A77E7FFD}"/>
              </a:ext>
            </a:extLst>
          </p:cNvPr>
          <p:cNvSpPr/>
          <p:nvPr/>
        </p:nvSpPr>
        <p:spPr>
          <a:xfrm>
            <a:off x="7853526" y="5091331"/>
            <a:ext cx="14946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Height (in)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5750363-3D88-D140-0703-B7802E9208A4}"/>
              </a:ext>
            </a:extLst>
          </p:cNvPr>
          <p:cNvSpPr/>
          <p:nvPr/>
        </p:nvSpPr>
        <p:spPr>
          <a:xfrm rot="16200000">
            <a:off x="4932505" y="3126874"/>
            <a:ext cx="233929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SSE  loss function</a:t>
            </a:r>
          </a:p>
        </p:txBody>
      </p:sp>
    </p:spTree>
    <p:extLst>
      <p:ext uri="{BB962C8B-B14F-4D97-AF65-F5344CB8AC3E}">
        <p14:creationId xmlns:p14="http://schemas.microsoft.com/office/powerpoint/2010/main" val="18266957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BF6FC-49C0-0B4C-0B12-20CE51588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neural network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35C9A0E-4FDD-A453-6E8D-8F95FD456AB5}"/>
              </a:ext>
            </a:extLst>
          </p:cNvPr>
          <p:cNvSpPr/>
          <p:nvPr/>
        </p:nvSpPr>
        <p:spPr>
          <a:xfrm>
            <a:off x="2135301" y="2296372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  <a:endParaRPr lang="en-US" baseline="-25000" dirty="0">
              <a:solidFill>
                <a:schemeClr val="tx1"/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6680BC4-5E48-439E-0A09-05550BD5565A}"/>
              </a:ext>
            </a:extLst>
          </p:cNvPr>
          <p:cNvSpPr/>
          <p:nvPr/>
        </p:nvSpPr>
        <p:spPr>
          <a:xfrm>
            <a:off x="2135301" y="297223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68629F9-B72D-41D5-73D4-1838F65C4F41}"/>
              </a:ext>
            </a:extLst>
          </p:cNvPr>
          <p:cNvSpPr/>
          <p:nvPr/>
        </p:nvSpPr>
        <p:spPr>
          <a:xfrm>
            <a:off x="2135301" y="370110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4715449-ECDC-3F15-5B7C-7DFA579FB2E8}"/>
              </a:ext>
            </a:extLst>
          </p:cNvPr>
          <p:cNvSpPr/>
          <p:nvPr/>
        </p:nvSpPr>
        <p:spPr>
          <a:xfrm>
            <a:off x="2135301" y="442997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99451FA-ECC1-9BA0-A7C1-BE7C0EC95CA5}"/>
              </a:ext>
            </a:extLst>
          </p:cNvPr>
          <p:cNvSpPr/>
          <p:nvPr/>
        </p:nvSpPr>
        <p:spPr>
          <a:xfrm>
            <a:off x="2135301" y="570480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X</a:t>
            </a:r>
            <a:r>
              <a:rPr lang="en-US" baseline="-25000" dirty="0" err="1">
                <a:solidFill>
                  <a:schemeClr val="tx1"/>
                </a:solidFill>
              </a:rPr>
              <a:t>r</a:t>
            </a:r>
            <a:endParaRPr lang="en-US" baseline="-25000" dirty="0">
              <a:solidFill>
                <a:schemeClr val="tx1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1691D2D-2622-DDCF-1C2E-766783638FFC}"/>
              </a:ext>
            </a:extLst>
          </p:cNvPr>
          <p:cNvCxnSpPr>
            <a:cxnSpLocks/>
          </p:cNvCxnSpPr>
          <p:nvPr/>
        </p:nvCxnSpPr>
        <p:spPr>
          <a:xfrm>
            <a:off x="2920023" y="2679686"/>
            <a:ext cx="1153698" cy="1959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A5FAC96-3B9F-A509-3BC5-A5D88697B90E}"/>
              </a:ext>
            </a:extLst>
          </p:cNvPr>
          <p:cNvCxnSpPr>
            <a:cxnSpLocks/>
          </p:cNvCxnSpPr>
          <p:nvPr/>
        </p:nvCxnSpPr>
        <p:spPr>
          <a:xfrm flipV="1">
            <a:off x="2801223" y="2942733"/>
            <a:ext cx="1239973" cy="2935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9291393-E8A0-29B4-9071-6EA02852D209}"/>
              </a:ext>
            </a:extLst>
          </p:cNvPr>
          <p:cNvCxnSpPr>
            <a:cxnSpLocks/>
          </p:cNvCxnSpPr>
          <p:nvPr/>
        </p:nvCxnSpPr>
        <p:spPr>
          <a:xfrm flipV="1">
            <a:off x="2811163" y="3014766"/>
            <a:ext cx="1216901" cy="9921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07D5A6E-7D04-DECF-3C47-0E4F61EF2734}"/>
              </a:ext>
            </a:extLst>
          </p:cNvPr>
          <p:cNvCxnSpPr>
            <a:cxnSpLocks/>
          </p:cNvCxnSpPr>
          <p:nvPr/>
        </p:nvCxnSpPr>
        <p:spPr>
          <a:xfrm flipV="1">
            <a:off x="2815177" y="3153909"/>
            <a:ext cx="1254008" cy="15818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D82BF3D-E681-4295-DB64-348EF0E40B6A}"/>
              </a:ext>
            </a:extLst>
          </p:cNvPr>
          <p:cNvCxnSpPr>
            <a:cxnSpLocks/>
          </p:cNvCxnSpPr>
          <p:nvPr/>
        </p:nvCxnSpPr>
        <p:spPr>
          <a:xfrm flipV="1">
            <a:off x="2829131" y="3236278"/>
            <a:ext cx="1309587" cy="27473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957CE7D9-5FE7-A17B-9658-EBD3527FA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75882" y="2432775"/>
            <a:ext cx="10515600" cy="4351338"/>
          </a:xfrm>
        </p:spPr>
        <p:txBody>
          <a:bodyPr/>
          <a:lstStyle/>
          <a:p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753658CB-B41E-07E9-3418-6C3A0F4F3097}"/>
              </a:ext>
            </a:extLst>
          </p:cNvPr>
          <p:cNvSpPr/>
          <p:nvPr/>
        </p:nvSpPr>
        <p:spPr>
          <a:xfrm>
            <a:off x="4138718" y="2717585"/>
            <a:ext cx="665922" cy="556592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D9B8915-3F27-6954-16AE-257DC4CB4FAD}"/>
              </a:ext>
            </a:extLst>
          </p:cNvPr>
          <p:cNvSpPr/>
          <p:nvPr/>
        </p:nvSpPr>
        <p:spPr>
          <a:xfrm>
            <a:off x="4138718" y="3355547"/>
            <a:ext cx="665922" cy="556592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B4BCED2-7C44-F2A9-91EF-9C0294844121}"/>
              </a:ext>
            </a:extLst>
          </p:cNvPr>
          <p:cNvSpPr/>
          <p:nvPr/>
        </p:nvSpPr>
        <p:spPr>
          <a:xfrm>
            <a:off x="4138718" y="4084417"/>
            <a:ext cx="665922" cy="556592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770CEDCA-55F8-8703-054F-43F2BFD54743}"/>
              </a:ext>
            </a:extLst>
          </p:cNvPr>
          <p:cNvSpPr/>
          <p:nvPr/>
        </p:nvSpPr>
        <p:spPr>
          <a:xfrm>
            <a:off x="4138718" y="4813287"/>
            <a:ext cx="665922" cy="556592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3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43545F97-8226-7E00-F09A-3E9DCDCE11DD}"/>
              </a:ext>
            </a:extLst>
          </p:cNvPr>
          <p:cNvCxnSpPr>
            <a:cxnSpLocks/>
            <a:stCxn id="9" idx="6"/>
          </p:cNvCxnSpPr>
          <p:nvPr/>
        </p:nvCxnSpPr>
        <p:spPr>
          <a:xfrm flipV="1">
            <a:off x="2801223" y="5292365"/>
            <a:ext cx="1281916" cy="690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8B1BE605-9FF5-83A6-904E-4E58A8C041E5}"/>
              </a:ext>
            </a:extLst>
          </p:cNvPr>
          <p:cNvCxnSpPr>
            <a:cxnSpLocks/>
            <a:stCxn id="8" idx="6"/>
          </p:cNvCxnSpPr>
          <p:nvPr/>
        </p:nvCxnSpPr>
        <p:spPr>
          <a:xfrm>
            <a:off x="2801223" y="4708269"/>
            <a:ext cx="1251534" cy="5784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895321CB-7097-C6D3-D416-D50B66F2629A}"/>
              </a:ext>
            </a:extLst>
          </p:cNvPr>
          <p:cNvCxnSpPr>
            <a:cxnSpLocks/>
          </p:cNvCxnSpPr>
          <p:nvPr/>
        </p:nvCxnSpPr>
        <p:spPr>
          <a:xfrm>
            <a:off x="2792965" y="3968713"/>
            <a:ext cx="1217303" cy="1122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6C39428B-AD1D-568D-D829-3A0EB1C1225F}"/>
              </a:ext>
            </a:extLst>
          </p:cNvPr>
          <p:cNvCxnSpPr>
            <a:cxnSpLocks/>
          </p:cNvCxnSpPr>
          <p:nvPr/>
        </p:nvCxnSpPr>
        <p:spPr>
          <a:xfrm>
            <a:off x="2845527" y="3243913"/>
            <a:ext cx="1223658" cy="16205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C1450958-99B9-F250-95DA-89AC3E983CAA}"/>
              </a:ext>
            </a:extLst>
          </p:cNvPr>
          <p:cNvCxnSpPr>
            <a:cxnSpLocks/>
          </p:cNvCxnSpPr>
          <p:nvPr/>
        </p:nvCxnSpPr>
        <p:spPr>
          <a:xfrm>
            <a:off x="2871185" y="2679647"/>
            <a:ext cx="1295441" cy="21034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F1B8A0C4-C00B-AF13-4151-029C46AF511F}"/>
              </a:ext>
            </a:extLst>
          </p:cNvPr>
          <p:cNvCxnSpPr>
            <a:cxnSpLocks/>
          </p:cNvCxnSpPr>
          <p:nvPr/>
        </p:nvCxnSpPr>
        <p:spPr>
          <a:xfrm>
            <a:off x="4793079" y="3044261"/>
            <a:ext cx="1091021" cy="1664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9B68C7E4-E2D3-4202-29CD-CCC0D30A2484}"/>
              </a:ext>
            </a:extLst>
          </p:cNvPr>
          <p:cNvCxnSpPr>
            <a:cxnSpLocks/>
            <a:stCxn id="27" idx="6"/>
          </p:cNvCxnSpPr>
          <p:nvPr/>
        </p:nvCxnSpPr>
        <p:spPr>
          <a:xfrm>
            <a:off x="4804640" y="4362713"/>
            <a:ext cx="860958" cy="4533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644691B8-6E33-C6E8-1EE3-58BBCC9F3FE5}"/>
              </a:ext>
            </a:extLst>
          </p:cNvPr>
          <p:cNvCxnSpPr>
            <a:cxnSpLocks/>
            <a:stCxn id="26" idx="6"/>
          </p:cNvCxnSpPr>
          <p:nvPr/>
        </p:nvCxnSpPr>
        <p:spPr>
          <a:xfrm>
            <a:off x="4804640" y="3633843"/>
            <a:ext cx="958399" cy="11008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5FB04AA6-D0D2-93E3-FEFF-5B24DA69457F}"/>
              </a:ext>
            </a:extLst>
          </p:cNvPr>
          <p:cNvCxnSpPr>
            <a:cxnSpLocks/>
          </p:cNvCxnSpPr>
          <p:nvPr/>
        </p:nvCxnSpPr>
        <p:spPr>
          <a:xfrm flipV="1">
            <a:off x="4898522" y="4938185"/>
            <a:ext cx="744105" cy="1151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44625AA8-DD87-44EA-2506-C45FD651BAD0}"/>
              </a:ext>
            </a:extLst>
          </p:cNvPr>
          <p:cNvCxnSpPr>
            <a:cxnSpLocks/>
          </p:cNvCxnSpPr>
          <p:nvPr/>
        </p:nvCxnSpPr>
        <p:spPr>
          <a:xfrm flipV="1">
            <a:off x="4877756" y="3089505"/>
            <a:ext cx="858753" cy="19546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16AE491C-A713-1F40-3F76-611A7D6D6940}"/>
              </a:ext>
            </a:extLst>
          </p:cNvPr>
          <p:cNvCxnSpPr>
            <a:cxnSpLocks/>
          </p:cNvCxnSpPr>
          <p:nvPr/>
        </p:nvCxnSpPr>
        <p:spPr>
          <a:xfrm flipV="1">
            <a:off x="4851226" y="3118705"/>
            <a:ext cx="815933" cy="11115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B1ADAF3C-E6C9-BDEA-92A6-EDE0BBC11B31}"/>
              </a:ext>
            </a:extLst>
          </p:cNvPr>
          <p:cNvCxnSpPr>
            <a:cxnSpLocks/>
          </p:cNvCxnSpPr>
          <p:nvPr/>
        </p:nvCxnSpPr>
        <p:spPr>
          <a:xfrm flipV="1">
            <a:off x="4831170" y="2977449"/>
            <a:ext cx="931869" cy="6104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3DB392F9-5682-9CF9-6CA9-34F4BE37751F}"/>
              </a:ext>
            </a:extLst>
          </p:cNvPr>
          <p:cNvCxnSpPr>
            <a:cxnSpLocks/>
          </p:cNvCxnSpPr>
          <p:nvPr/>
        </p:nvCxnSpPr>
        <p:spPr>
          <a:xfrm flipV="1">
            <a:off x="4793257" y="2870490"/>
            <a:ext cx="872341" cy="1136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Rectangle 83">
            <a:extLst>
              <a:ext uri="{FF2B5EF4-FFF2-40B4-BE49-F238E27FC236}">
                <a16:creationId xmlns:a16="http://schemas.microsoft.com/office/drawing/2014/main" id="{D10CBAE0-17E0-311C-1BEE-1E65986C25F2}"/>
              </a:ext>
            </a:extLst>
          </p:cNvPr>
          <p:cNvSpPr/>
          <p:nvPr/>
        </p:nvSpPr>
        <p:spPr>
          <a:xfrm>
            <a:off x="4752904" y="6370402"/>
            <a:ext cx="13430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w  (n</a:t>
            </a:r>
            <a:r>
              <a:rPr lang="en-US" baseline="-25000" dirty="0"/>
              <a:t>2</a:t>
            </a:r>
            <a:r>
              <a:rPr lang="en-US" dirty="0"/>
              <a:t> x n</a:t>
            </a:r>
            <a:r>
              <a:rPr lang="en-US" baseline="-25000" dirty="0"/>
              <a:t>1</a:t>
            </a:r>
            <a:r>
              <a:rPr lang="en-US" dirty="0"/>
              <a:t>)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92C320A7-AC6B-5F61-FD88-7EAE94A0F335}"/>
              </a:ext>
            </a:extLst>
          </p:cNvPr>
          <p:cNvSpPr/>
          <p:nvPr/>
        </p:nvSpPr>
        <p:spPr>
          <a:xfrm>
            <a:off x="1739583" y="1793235"/>
            <a:ext cx="210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Input layer (p)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397B0B96-CFEB-6378-09CA-88B4C3F1CB34}"/>
              </a:ext>
            </a:extLst>
          </p:cNvPr>
          <p:cNvSpPr/>
          <p:nvPr/>
        </p:nvSpPr>
        <p:spPr>
          <a:xfrm>
            <a:off x="3067989" y="6385601"/>
            <a:ext cx="13095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w  (n</a:t>
            </a:r>
            <a:r>
              <a:rPr lang="en-US" baseline="-25000" dirty="0"/>
              <a:t>1  </a:t>
            </a:r>
            <a:r>
              <a:rPr lang="en-US" dirty="0"/>
              <a:t>x  r)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24647F5D-F07C-905F-C8D0-7EF7358D69FC}"/>
              </a:ext>
            </a:extLst>
          </p:cNvPr>
          <p:cNvSpPr/>
          <p:nvPr/>
        </p:nvSpPr>
        <p:spPr>
          <a:xfrm>
            <a:off x="3739697" y="1772058"/>
            <a:ext cx="210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Hidden layer (n</a:t>
            </a:r>
            <a:r>
              <a:rPr lang="en-US" baseline="-25000" dirty="0"/>
              <a:t>1</a:t>
            </a:r>
            <a:r>
              <a:rPr lang="en-US" dirty="0"/>
              <a:t>)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C1D853F1-E3E0-7FDE-EC7F-08E2A0F69A3A}"/>
              </a:ext>
            </a:extLst>
          </p:cNvPr>
          <p:cNvSpPr/>
          <p:nvPr/>
        </p:nvSpPr>
        <p:spPr>
          <a:xfrm>
            <a:off x="7487376" y="1772058"/>
            <a:ext cx="85827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Output </a:t>
            </a:r>
          </a:p>
          <a:p>
            <a:r>
              <a:rPr lang="en-US" dirty="0"/>
              <a:t>layer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B0089ADC-67D3-87EC-4AA4-9CE6E91EBC7A}"/>
              </a:ext>
            </a:extLst>
          </p:cNvPr>
          <p:cNvSpPr/>
          <p:nvPr/>
        </p:nvSpPr>
        <p:spPr>
          <a:xfrm>
            <a:off x="5825269" y="2705801"/>
            <a:ext cx="665922" cy="556592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E5AEAA98-3A1D-A0C9-5613-D7A62B071866}"/>
              </a:ext>
            </a:extLst>
          </p:cNvPr>
          <p:cNvSpPr/>
          <p:nvPr/>
        </p:nvSpPr>
        <p:spPr>
          <a:xfrm>
            <a:off x="5825269" y="3343763"/>
            <a:ext cx="665922" cy="556592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13CDDD16-75EB-B1E8-F559-CBE3C7D7C08B}"/>
              </a:ext>
            </a:extLst>
          </p:cNvPr>
          <p:cNvSpPr/>
          <p:nvPr/>
        </p:nvSpPr>
        <p:spPr>
          <a:xfrm>
            <a:off x="5825269" y="4072633"/>
            <a:ext cx="665922" cy="556592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0D37E367-5A44-3C49-4F3E-ECC605CF8729}"/>
              </a:ext>
            </a:extLst>
          </p:cNvPr>
          <p:cNvSpPr/>
          <p:nvPr/>
        </p:nvSpPr>
        <p:spPr>
          <a:xfrm>
            <a:off x="5825269" y="4801503"/>
            <a:ext cx="665922" cy="556592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3</a:t>
            </a: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DC0AE9F5-E7B3-6393-92D6-1DE49E30F43A}"/>
              </a:ext>
            </a:extLst>
          </p:cNvPr>
          <p:cNvSpPr/>
          <p:nvPr/>
        </p:nvSpPr>
        <p:spPr>
          <a:xfrm>
            <a:off x="7449590" y="2687369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814E5836-A0AE-4963-FC72-798899D71685}"/>
              </a:ext>
            </a:extLst>
          </p:cNvPr>
          <p:cNvSpPr/>
          <p:nvPr/>
        </p:nvSpPr>
        <p:spPr>
          <a:xfrm>
            <a:off x="7449590" y="3325331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9882800D-D592-5FCF-B02D-5EDF9FFF517C}"/>
              </a:ext>
            </a:extLst>
          </p:cNvPr>
          <p:cNvSpPr/>
          <p:nvPr/>
        </p:nvSpPr>
        <p:spPr>
          <a:xfrm>
            <a:off x="7449590" y="4054201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005240A5-86D0-1AE2-8299-75AC2DE07BB5}"/>
              </a:ext>
            </a:extLst>
          </p:cNvPr>
          <p:cNvSpPr/>
          <p:nvPr/>
        </p:nvSpPr>
        <p:spPr>
          <a:xfrm>
            <a:off x="7449590" y="4783071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d</a:t>
            </a:r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21675F86-E906-9591-E570-62D44C36CB29}"/>
              </a:ext>
            </a:extLst>
          </p:cNvPr>
          <p:cNvCxnSpPr>
            <a:cxnSpLocks/>
          </p:cNvCxnSpPr>
          <p:nvPr/>
        </p:nvCxnSpPr>
        <p:spPr>
          <a:xfrm>
            <a:off x="6479630" y="3032477"/>
            <a:ext cx="1091021" cy="1664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B2930F98-AABA-BAA5-C4A4-769F820DEFA6}"/>
              </a:ext>
            </a:extLst>
          </p:cNvPr>
          <p:cNvCxnSpPr>
            <a:cxnSpLocks/>
            <a:stCxn id="43" idx="6"/>
          </p:cNvCxnSpPr>
          <p:nvPr/>
        </p:nvCxnSpPr>
        <p:spPr>
          <a:xfrm>
            <a:off x="6491191" y="4350929"/>
            <a:ext cx="860958" cy="4533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315A9148-22BF-DA9F-4F63-723E3064D013}"/>
              </a:ext>
            </a:extLst>
          </p:cNvPr>
          <p:cNvCxnSpPr>
            <a:cxnSpLocks/>
            <a:stCxn id="41" idx="6"/>
          </p:cNvCxnSpPr>
          <p:nvPr/>
        </p:nvCxnSpPr>
        <p:spPr>
          <a:xfrm>
            <a:off x="6491191" y="3622059"/>
            <a:ext cx="958399" cy="11008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DECF258C-7A89-D9FB-EAB7-2B3CBFC58C00}"/>
              </a:ext>
            </a:extLst>
          </p:cNvPr>
          <p:cNvCxnSpPr>
            <a:cxnSpLocks/>
          </p:cNvCxnSpPr>
          <p:nvPr/>
        </p:nvCxnSpPr>
        <p:spPr>
          <a:xfrm flipV="1">
            <a:off x="6585073" y="4926401"/>
            <a:ext cx="744105" cy="1151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DEDA0C20-B68E-6F27-5929-D0FC2EEDE5D0}"/>
              </a:ext>
            </a:extLst>
          </p:cNvPr>
          <p:cNvCxnSpPr>
            <a:cxnSpLocks/>
          </p:cNvCxnSpPr>
          <p:nvPr/>
        </p:nvCxnSpPr>
        <p:spPr>
          <a:xfrm flipV="1">
            <a:off x="6564307" y="3077721"/>
            <a:ext cx="858753" cy="19546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FFEA53FC-C29C-4827-35F7-CEF03BD573D2}"/>
              </a:ext>
            </a:extLst>
          </p:cNvPr>
          <p:cNvCxnSpPr>
            <a:cxnSpLocks/>
          </p:cNvCxnSpPr>
          <p:nvPr/>
        </p:nvCxnSpPr>
        <p:spPr>
          <a:xfrm flipV="1">
            <a:off x="6537777" y="3106921"/>
            <a:ext cx="815933" cy="11115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829DCFD1-12CD-FB61-8B72-7C0CA09EDED0}"/>
              </a:ext>
            </a:extLst>
          </p:cNvPr>
          <p:cNvCxnSpPr>
            <a:cxnSpLocks/>
            <a:endCxn id="46" idx="2"/>
          </p:cNvCxnSpPr>
          <p:nvPr/>
        </p:nvCxnSpPr>
        <p:spPr>
          <a:xfrm flipV="1">
            <a:off x="6517721" y="2965665"/>
            <a:ext cx="931869" cy="6104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BAB63B89-2F37-C6D0-2986-C0ECC8A52EC1}"/>
              </a:ext>
            </a:extLst>
          </p:cNvPr>
          <p:cNvCxnSpPr>
            <a:cxnSpLocks/>
          </p:cNvCxnSpPr>
          <p:nvPr/>
        </p:nvCxnSpPr>
        <p:spPr>
          <a:xfrm flipV="1">
            <a:off x="6479808" y="2858706"/>
            <a:ext cx="872341" cy="1136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 67">
            <a:extLst>
              <a:ext uri="{FF2B5EF4-FFF2-40B4-BE49-F238E27FC236}">
                <a16:creationId xmlns:a16="http://schemas.microsoft.com/office/drawing/2014/main" id="{A3E98117-FC96-6597-162A-20CEB4E3F009}"/>
              </a:ext>
            </a:extLst>
          </p:cNvPr>
          <p:cNvSpPr/>
          <p:nvPr/>
        </p:nvSpPr>
        <p:spPr>
          <a:xfrm>
            <a:off x="6490977" y="6370402"/>
            <a:ext cx="13430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w  (d x n</a:t>
            </a:r>
            <a:r>
              <a:rPr lang="en-US" baseline="-25000" dirty="0"/>
              <a:t>2</a:t>
            </a:r>
            <a:r>
              <a:rPr lang="en-US" dirty="0"/>
              <a:t>)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95C00159-0BE5-9354-D7B3-92236F0E44B9}"/>
              </a:ext>
            </a:extLst>
          </p:cNvPr>
          <p:cNvSpPr/>
          <p:nvPr/>
        </p:nvSpPr>
        <p:spPr>
          <a:xfrm>
            <a:off x="5662552" y="1750260"/>
            <a:ext cx="210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Hidden layer (n</a:t>
            </a:r>
            <a:r>
              <a:rPr lang="en-US" baseline="-25000" dirty="0"/>
              <a:t>1</a:t>
            </a:r>
            <a:r>
              <a:rPr lang="en-US" dirty="0"/>
              <a:t>)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A1D4DC7D-DA6B-F781-A800-643837856A84}"/>
              </a:ext>
            </a:extLst>
          </p:cNvPr>
          <p:cNvSpPr/>
          <p:nvPr/>
        </p:nvSpPr>
        <p:spPr>
          <a:xfrm>
            <a:off x="9380837" y="2687369"/>
            <a:ext cx="210676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Like FFT, I can reuse computations that I’ve already done, and evaluate the gradient with no more effort than a single pass through the network.</a:t>
            </a: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999EB0E3-EB76-E677-4313-03BC4FB5B8E0}"/>
              </a:ext>
            </a:extLst>
          </p:cNvPr>
          <p:cNvSpPr/>
          <p:nvPr/>
        </p:nvSpPr>
        <p:spPr>
          <a:xfrm>
            <a:off x="8366127" y="2673122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89FE5479-62BA-C0F7-AD84-A5732BFFCBC7}"/>
              </a:ext>
            </a:extLst>
          </p:cNvPr>
          <p:cNvSpPr/>
          <p:nvPr/>
        </p:nvSpPr>
        <p:spPr>
          <a:xfrm>
            <a:off x="8366127" y="3311084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968A749F-F41C-9168-C0ED-88B4A6241FEB}"/>
              </a:ext>
            </a:extLst>
          </p:cNvPr>
          <p:cNvSpPr/>
          <p:nvPr/>
        </p:nvSpPr>
        <p:spPr>
          <a:xfrm>
            <a:off x="8366127" y="4039954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96A75FC6-A69F-8DDE-E919-C7E9DC0D3B90}"/>
              </a:ext>
            </a:extLst>
          </p:cNvPr>
          <p:cNvSpPr/>
          <p:nvPr/>
        </p:nvSpPr>
        <p:spPr>
          <a:xfrm>
            <a:off x="8366127" y="4768824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E725175C-A75F-F975-77C7-4A6D5C6A935E}"/>
              </a:ext>
            </a:extLst>
          </p:cNvPr>
          <p:cNvSpPr/>
          <p:nvPr/>
        </p:nvSpPr>
        <p:spPr>
          <a:xfrm>
            <a:off x="8366127" y="1750260"/>
            <a:ext cx="101471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Training labels</a:t>
            </a:r>
          </a:p>
        </p:txBody>
      </p:sp>
    </p:spTree>
    <p:extLst>
      <p:ext uri="{BB962C8B-B14F-4D97-AF65-F5344CB8AC3E}">
        <p14:creationId xmlns:p14="http://schemas.microsoft.com/office/powerpoint/2010/main" val="2312830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BF6FC-49C0-0B4C-0B12-20CE51588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neural network backpropagation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35C9A0E-4FDD-A453-6E8D-8F95FD456AB5}"/>
              </a:ext>
            </a:extLst>
          </p:cNvPr>
          <p:cNvSpPr/>
          <p:nvPr/>
        </p:nvSpPr>
        <p:spPr>
          <a:xfrm>
            <a:off x="2135301" y="2296372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  <a:endParaRPr lang="en-US" baseline="-25000" dirty="0">
              <a:solidFill>
                <a:schemeClr val="tx1"/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6680BC4-5E48-439E-0A09-05550BD5565A}"/>
              </a:ext>
            </a:extLst>
          </p:cNvPr>
          <p:cNvSpPr/>
          <p:nvPr/>
        </p:nvSpPr>
        <p:spPr>
          <a:xfrm>
            <a:off x="2135301" y="297223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68629F9-B72D-41D5-73D4-1838F65C4F41}"/>
              </a:ext>
            </a:extLst>
          </p:cNvPr>
          <p:cNvSpPr/>
          <p:nvPr/>
        </p:nvSpPr>
        <p:spPr>
          <a:xfrm>
            <a:off x="2135301" y="370110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4715449-ECDC-3F15-5B7C-7DFA579FB2E8}"/>
              </a:ext>
            </a:extLst>
          </p:cNvPr>
          <p:cNvSpPr/>
          <p:nvPr/>
        </p:nvSpPr>
        <p:spPr>
          <a:xfrm>
            <a:off x="2135301" y="442997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99451FA-ECC1-9BA0-A7C1-BE7C0EC95CA5}"/>
              </a:ext>
            </a:extLst>
          </p:cNvPr>
          <p:cNvSpPr/>
          <p:nvPr/>
        </p:nvSpPr>
        <p:spPr>
          <a:xfrm>
            <a:off x="2135301" y="570480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X</a:t>
            </a:r>
            <a:r>
              <a:rPr lang="en-US" baseline="-25000" dirty="0" err="1">
                <a:solidFill>
                  <a:schemeClr val="tx1"/>
                </a:solidFill>
              </a:rPr>
              <a:t>r</a:t>
            </a:r>
            <a:endParaRPr lang="en-US" baseline="-25000" dirty="0">
              <a:solidFill>
                <a:schemeClr val="tx1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1691D2D-2622-DDCF-1C2E-766783638FFC}"/>
              </a:ext>
            </a:extLst>
          </p:cNvPr>
          <p:cNvCxnSpPr>
            <a:cxnSpLocks/>
          </p:cNvCxnSpPr>
          <p:nvPr/>
        </p:nvCxnSpPr>
        <p:spPr>
          <a:xfrm>
            <a:off x="2920023" y="2679686"/>
            <a:ext cx="1153698" cy="1959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A5FAC96-3B9F-A509-3BC5-A5D88697B90E}"/>
              </a:ext>
            </a:extLst>
          </p:cNvPr>
          <p:cNvCxnSpPr>
            <a:cxnSpLocks/>
          </p:cNvCxnSpPr>
          <p:nvPr/>
        </p:nvCxnSpPr>
        <p:spPr>
          <a:xfrm flipV="1">
            <a:off x="2801223" y="2942733"/>
            <a:ext cx="1239973" cy="2935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9291393-E8A0-29B4-9071-6EA02852D209}"/>
              </a:ext>
            </a:extLst>
          </p:cNvPr>
          <p:cNvCxnSpPr>
            <a:cxnSpLocks/>
          </p:cNvCxnSpPr>
          <p:nvPr/>
        </p:nvCxnSpPr>
        <p:spPr>
          <a:xfrm flipV="1">
            <a:off x="2811163" y="3014766"/>
            <a:ext cx="1216901" cy="9921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07D5A6E-7D04-DECF-3C47-0E4F61EF2734}"/>
              </a:ext>
            </a:extLst>
          </p:cNvPr>
          <p:cNvCxnSpPr>
            <a:cxnSpLocks/>
          </p:cNvCxnSpPr>
          <p:nvPr/>
        </p:nvCxnSpPr>
        <p:spPr>
          <a:xfrm flipV="1">
            <a:off x="2815177" y="3153909"/>
            <a:ext cx="1254008" cy="15818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D82BF3D-E681-4295-DB64-348EF0E40B6A}"/>
              </a:ext>
            </a:extLst>
          </p:cNvPr>
          <p:cNvCxnSpPr>
            <a:cxnSpLocks/>
          </p:cNvCxnSpPr>
          <p:nvPr/>
        </p:nvCxnSpPr>
        <p:spPr>
          <a:xfrm flipV="1">
            <a:off x="2829131" y="3236278"/>
            <a:ext cx="1309587" cy="27473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957CE7D9-5FE7-A17B-9658-EBD3527FA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75882" y="2432775"/>
            <a:ext cx="10515600" cy="4351338"/>
          </a:xfrm>
        </p:spPr>
        <p:txBody>
          <a:bodyPr/>
          <a:lstStyle/>
          <a:p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753658CB-B41E-07E9-3418-6C3A0F4F3097}"/>
              </a:ext>
            </a:extLst>
          </p:cNvPr>
          <p:cNvSpPr/>
          <p:nvPr/>
        </p:nvSpPr>
        <p:spPr>
          <a:xfrm>
            <a:off x="4138718" y="2717585"/>
            <a:ext cx="665922" cy="556592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D9B8915-3F27-6954-16AE-257DC4CB4FAD}"/>
              </a:ext>
            </a:extLst>
          </p:cNvPr>
          <p:cNvSpPr/>
          <p:nvPr/>
        </p:nvSpPr>
        <p:spPr>
          <a:xfrm>
            <a:off x="4138718" y="3355547"/>
            <a:ext cx="665922" cy="5565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B4BCED2-7C44-F2A9-91EF-9C0294844121}"/>
              </a:ext>
            </a:extLst>
          </p:cNvPr>
          <p:cNvSpPr/>
          <p:nvPr/>
        </p:nvSpPr>
        <p:spPr>
          <a:xfrm>
            <a:off x="4138718" y="4084417"/>
            <a:ext cx="665922" cy="556592"/>
          </a:xfrm>
          <a:prstGeom prst="ellipse">
            <a:avLst/>
          </a:prstGeom>
          <a:solidFill>
            <a:schemeClr val="accent2">
              <a:lumMod val="5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770CEDCA-55F8-8703-054F-43F2BFD54743}"/>
              </a:ext>
            </a:extLst>
          </p:cNvPr>
          <p:cNvSpPr/>
          <p:nvPr/>
        </p:nvSpPr>
        <p:spPr>
          <a:xfrm>
            <a:off x="4138718" y="4813287"/>
            <a:ext cx="665922" cy="556592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3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43545F97-8226-7E00-F09A-3E9DCDCE11DD}"/>
              </a:ext>
            </a:extLst>
          </p:cNvPr>
          <p:cNvCxnSpPr>
            <a:cxnSpLocks/>
            <a:stCxn id="9" idx="6"/>
          </p:cNvCxnSpPr>
          <p:nvPr/>
        </p:nvCxnSpPr>
        <p:spPr>
          <a:xfrm flipV="1">
            <a:off x="2801223" y="5292365"/>
            <a:ext cx="1281916" cy="690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8B1BE605-9FF5-83A6-904E-4E58A8C041E5}"/>
              </a:ext>
            </a:extLst>
          </p:cNvPr>
          <p:cNvCxnSpPr>
            <a:cxnSpLocks/>
            <a:stCxn id="8" idx="6"/>
          </p:cNvCxnSpPr>
          <p:nvPr/>
        </p:nvCxnSpPr>
        <p:spPr>
          <a:xfrm>
            <a:off x="2801223" y="4708269"/>
            <a:ext cx="1251534" cy="5784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895321CB-7097-C6D3-D416-D50B66F2629A}"/>
              </a:ext>
            </a:extLst>
          </p:cNvPr>
          <p:cNvCxnSpPr>
            <a:cxnSpLocks/>
          </p:cNvCxnSpPr>
          <p:nvPr/>
        </p:nvCxnSpPr>
        <p:spPr>
          <a:xfrm>
            <a:off x="2792965" y="3968713"/>
            <a:ext cx="1217303" cy="1122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6C39428B-AD1D-568D-D829-3A0EB1C1225F}"/>
              </a:ext>
            </a:extLst>
          </p:cNvPr>
          <p:cNvCxnSpPr>
            <a:cxnSpLocks/>
          </p:cNvCxnSpPr>
          <p:nvPr/>
        </p:nvCxnSpPr>
        <p:spPr>
          <a:xfrm>
            <a:off x="2845527" y="3243913"/>
            <a:ext cx="1223658" cy="16205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C1450958-99B9-F250-95DA-89AC3E983CAA}"/>
              </a:ext>
            </a:extLst>
          </p:cNvPr>
          <p:cNvCxnSpPr>
            <a:cxnSpLocks/>
          </p:cNvCxnSpPr>
          <p:nvPr/>
        </p:nvCxnSpPr>
        <p:spPr>
          <a:xfrm>
            <a:off x="2871185" y="2679647"/>
            <a:ext cx="1295441" cy="21034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F1B8A0C4-C00B-AF13-4151-029C46AF511F}"/>
              </a:ext>
            </a:extLst>
          </p:cNvPr>
          <p:cNvCxnSpPr>
            <a:cxnSpLocks/>
          </p:cNvCxnSpPr>
          <p:nvPr/>
        </p:nvCxnSpPr>
        <p:spPr>
          <a:xfrm>
            <a:off x="4793079" y="3044261"/>
            <a:ext cx="1091021" cy="1664008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9B68C7E4-E2D3-4202-29CD-CCC0D30A2484}"/>
              </a:ext>
            </a:extLst>
          </p:cNvPr>
          <p:cNvCxnSpPr>
            <a:cxnSpLocks/>
            <a:stCxn id="27" idx="6"/>
          </p:cNvCxnSpPr>
          <p:nvPr/>
        </p:nvCxnSpPr>
        <p:spPr>
          <a:xfrm>
            <a:off x="4804640" y="4362713"/>
            <a:ext cx="860958" cy="453354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644691B8-6E33-C6E8-1EE3-58BBCC9F3FE5}"/>
              </a:ext>
            </a:extLst>
          </p:cNvPr>
          <p:cNvCxnSpPr>
            <a:cxnSpLocks/>
            <a:stCxn id="26" idx="6"/>
          </p:cNvCxnSpPr>
          <p:nvPr/>
        </p:nvCxnSpPr>
        <p:spPr>
          <a:xfrm>
            <a:off x="4804640" y="3633843"/>
            <a:ext cx="958399" cy="1100854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5FB04AA6-D0D2-93E3-FEFF-5B24DA69457F}"/>
              </a:ext>
            </a:extLst>
          </p:cNvPr>
          <p:cNvCxnSpPr>
            <a:cxnSpLocks/>
          </p:cNvCxnSpPr>
          <p:nvPr/>
        </p:nvCxnSpPr>
        <p:spPr>
          <a:xfrm flipV="1">
            <a:off x="4898522" y="4938185"/>
            <a:ext cx="744105" cy="115192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44625AA8-DD87-44EA-2506-C45FD651BAD0}"/>
              </a:ext>
            </a:extLst>
          </p:cNvPr>
          <p:cNvCxnSpPr>
            <a:cxnSpLocks/>
          </p:cNvCxnSpPr>
          <p:nvPr/>
        </p:nvCxnSpPr>
        <p:spPr>
          <a:xfrm flipV="1">
            <a:off x="4877756" y="3089505"/>
            <a:ext cx="858753" cy="1954656"/>
          </a:xfrm>
          <a:prstGeom prst="straightConnector1">
            <a:avLst/>
          </a:prstGeom>
          <a:ln>
            <a:solidFill>
              <a:schemeClr val="accent2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16AE491C-A713-1F40-3F76-611A7D6D6940}"/>
              </a:ext>
            </a:extLst>
          </p:cNvPr>
          <p:cNvCxnSpPr>
            <a:cxnSpLocks/>
          </p:cNvCxnSpPr>
          <p:nvPr/>
        </p:nvCxnSpPr>
        <p:spPr>
          <a:xfrm flipV="1">
            <a:off x="4851226" y="3118705"/>
            <a:ext cx="815933" cy="1111556"/>
          </a:xfrm>
          <a:prstGeom prst="straightConnector1">
            <a:avLst/>
          </a:prstGeom>
          <a:ln>
            <a:solidFill>
              <a:schemeClr val="accent2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B1ADAF3C-E6C9-BDEA-92A6-EDE0BBC11B31}"/>
              </a:ext>
            </a:extLst>
          </p:cNvPr>
          <p:cNvCxnSpPr>
            <a:cxnSpLocks/>
          </p:cNvCxnSpPr>
          <p:nvPr/>
        </p:nvCxnSpPr>
        <p:spPr>
          <a:xfrm flipV="1">
            <a:off x="4831170" y="2977449"/>
            <a:ext cx="931869" cy="610448"/>
          </a:xfrm>
          <a:prstGeom prst="straightConnector1">
            <a:avLst/>
          </a:prstGeom>
          <a:ln>
            <a:solidFill>
              <a:schemeClr val="accent2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3DB392F9-5682-9CF9-6CA9-34F4BE37751F}"/>
              </a:ext>
            </a:extLst>
          </p:cNvPr>
          <p:cNvCxnSpPr>
            <a:cxnSpLocks/>
          </p:cNvCxnSpPr>
          <p:nvPr/>
        </p:nvCxnSpPr>
        <p:spPr>
          <a:xfrm flipV="1">
            <a:off x="4793257" y="2870490"/>
            <a:ext cx="872341" cy="113607"/>
          </a:xfrm>
          <a:prstGeom prst="straightConnector1">
            <a:avLst/>
          </a:prstGeom>
          <a:ln>
            <a:solidFill>
              <a:schemeClr val="accent2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Rectangle 83">
            <a:extLst>
              <a:ext uri="{FF2B5EF4-FFF2-40B4-BE49-F238E27FC236}">
                <a16:creationId xmlns:a16="http://schemas.microsoft.com/office/drawing/2014/main" id="{D10CBAE0-17E0-311C-1BEE-1E65986C25F2}"/>
              </a:ext>
            </a:extLst>
          </p:cNvPr>
          <p:cNvSpPr/>
          <p:nvPr/>
        </p:nvSpPr>
        <p:spPr>
          <a:xfrm>
            <a:off x="4752904" y="6370402"/>
            <a:ext cx="13430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w  (n</a:t>
            </a:r>
            <a:r>
              <a:rPr lang="en-US" baseline="-25000" dirty="0"/>
              <a:t>2</a:t>
            </a:r>
            <a:r>
              <a:rPr lang="en-US" dirty="0"/>
              <a:t> x n</a:t>
            </a:r>
            <a:r>
              <a:rPr lang="en-US" baseline="-25000" dirty="0"/>
              <a:t>1</a:t>
            </a:r>
            <a:r>
              <a:rPr lang="en-US" dirty="0"/>
              <a:t>)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92C320A7-AC6B-5F61-FD88-7EAE94A0F335}"/>
              </a:ext>
            </a:extLst>
          </p:cNvPr>
          <p:cNvSpPr/>
          <p:nvPr/>
        </p:nvSpPr>
        <p:spPr>
          <a:xfrm>
            <a:off x="1739583" y="1793235"/>
            <a:ext cx="210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Input layer (p)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397B0B96-CFEB-6378-09CA-88B4C3F1CB34}"/>
              </a:ext>
            </a:extLst>
          </p:cNvPr>
          <p:cNvSpPr/>
          <p:nvPr/>
        </p:nvSpPr>
        <p:spPr>
          <a:xfrm>
            <a:off x="3067989" y="6385601"/>
            <a:ext cx="13095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w  (n</a:t>
            </a:r>
            <a:r>
              <a:rPr lang="en-US" baseline="-25000" dirty="0"/>
              <a:t>1  </a:t>
            </a:r>
            <a:r>
              <a:rPr lang="en-US" dirty="0"/>
              <a:t>x  r)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24647F5D-F07C-905F-C8D0-7EF7358D69FC}"/>
              </a:ext>
            </a:extLst>
          </p:cNvPr>
          <p:cNvSpPr/>
          <p:nvPr/>
        </p:nvSpPr>
        <p:spPr>
          <a:xfrm>
            <a:off x="3739697" y="1772058"/>
            <a:ext cx="210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Hidden layer (n</a:t>
            </a:r>
            <a:r>
              <a:rPr lang="en-US" baseline="-25000" dirty="0"/>
              <a:t>1</a:t>
            </a:r>
            <a:r>
              <a:rPr lang="en-US" dirty="0"/>
              <a:t>)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C1D853F1-E3E0-7FDE-EC7F-08E2A0F69A3A}"/>
              </a:ext>
            </a:extLst>
          </p:cNvPr>
          <p:cNvSpPr/>
          <p:nvPr/>
        </p:nvSpPr>
        <p:spPr>
          <a:xfrm>
            <a:off x="7487376" y="1772058"/>
            <a:ext cx="210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Output layer (d)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B0089ADC-67D3-87EC-4AA4-9CE6E91EBC7A}"/>
              </a:ext>
            </a:extLst>
          </p:cNvPr>
          <p:cNvSpPr/>
          <p:nvPr/>
        </p:nvSpPr>
        <p:spPr>
          <a:xfrm>
            <a:off x="5825269" y="2705801"/>
            <a:ext cx="665922" cy="556592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E5AEAA98-3A1D-A0C9-5613-D7A62B071866}"/>
              </a:ext>
            </a:extLst>
          </p:cNvPr>
          <p:cNvSpPr/>
          <p:nvPr/>
        </p:nvSpPr>
        <p:spPr>
          <a:xfrm>
            <a:off x="5825269" y="3343763"/>
            <a:ext cx="665922" cy="5565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13CDDD16-75EB-B1E8-F559-CBE3C7D7C08B}"/>
              </a:ext>
            </a:extLst>
          </p:cNvPr>
          <p:cNvSpPr/>
          <p:nvPr/>
        </p:nvSpPr>
        <p:spPr>
          <a:xfrm>
            <a:off x="5825269" y="4072633"/>
            <a:ext cx="665922" cy="556592"/>
          </a:xfrm>
          <a:prstGeom prst="ellipse">
            <a:avLst/>
          </a:prstGeom>
          <a:solidFill>
            <a:schemeClr val="accent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0D37E367-5A44-3C49-4F3E-ECC605CF8729}"/>
              </a:ext>
            </a:extLst>
          </p:cNvPr>
          <p:cNvSpPr/>
          <p:nvPr/>
        </p:nvSpPr>
        <p:spPr>
          <a:xfrm>
            <a:off x="5825269" y="4801503"/>
            <a:ext cx="665922" cy="556592"/>
          </a:xfrm>
          <a:prstGeom prst="ellipse">
            <a:avLst/>
          </a:prstGeom>
          <a:solidFill>
            <a:schemeClr val="accent2">
              <a:lumMod val="5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3</a:t>
            </a: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DC0AE9F5-E7B3-6393-92D6-1DE49E30F43A}"/>
              </a:ext>
            </a:extLst>
          </p:cNvPr>
          <p:cNvSpPr/>
          <p:nvPr/>
        </p:nvSpPr>
        <p:spPr>
          <a:xfrm>
            <a:off x="7449590" y="2687369"/>
            <a:ext cx="665922" cy="556592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814E5836-A0AE-4963-FC72-798899D71685}"/>
              </a:ext>
            </a:extLst>
          </p:cNvPr>
          <p:cNvSpPr/>
          <p:nvPr/>
        </p:nvSpPr>
        <p:spPr>
          <a:xfrm>
            <a:off x="7449590" y="3325331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9882800D-D592-5FCF-B02D-5EDF9FFF517C}"/>
              </a:ext>
            </a:extLst>
          </p:cNvPr>
          <p:cNvSpPr/>
          <p:nvPr/>
        </p:nvSpPr>
        <p:spPr>
          <a:xfrm>
            <a:off x="7449590" y="4054201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005240A5-86D0-1AE2-8299-75AC2DE07BB5}"/>
              </a:ext>
            </a:extLst>
          </p:cNvPr>
          <p:cNvSpPr/>
          <p:nvPr/>
        </p:nvSpPr>
        <p:spPr>
          <a:xfrm>
            <a:off x="7449590" y="4783071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d</a:t>
            </a:r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21675F86-E906-9591-E570-62D44C36CB29}"/>
              </a:ext>
            </a:extLst>
          </p:cNvPr>
          <p:cNvCxnSpPr>
            <a:cxnSpLocks/>
          </p:cNvCxnSpPr>
          <p:nvPr/>
        </p:nvCxnSpPr>
        <p:spPr>
          <a:xfrm>
            <a:off x="6479630" y="3032477"/>
            <a:ext cx="1091021" cy="1664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B2930F98-AABA-BAA5-C4A4-769F820DEFA6}"/>
              </a:ext>
            </a:extLst>
          </p:cNvPr>
          <p:cNvCxnSpPr>
            <a:cxnSpLocks/>
            <a:stCxn id="43" idx="6"/>
          </p:cNvCxnSpPr>
          <p:nvPr/>
        </p:nvCxnSpPr>
        <p:spPr>
          <a:xfrm>
            <a:off x="6491191" y="4350929"/>
            <a:ext cx="860958" cy="4533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315A9148-22BF-DA9F-4F63-723E3064D013}"/>
              </a:ext>
            </a:extLst>
          </p:cNvPr>
          <p:cNvCxnSpPr>
            <a:cxnSpLocks/>
            <a:stCxn id="41" idx="6"/>
          </p:cNvCxnSpPr>
          <p:nvPr/>
        </p:nvCxnSpPr>
        <p:spPr>
          <a:xfrm>
            <a:off x="6491191" y="3622059"/>
            <a:ext cx="958399" cy="11008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DECF258C-7A89-D9FB-EAB7-2B3CBFC58C00}"/>
              </a:ext>
            </a:extLst>
          </p:cNvPr>
          <p:cNvCxnSpPr>
            <a:cxnSpLocks/>
          </p:cNvCxnSpPr>
          <p:nvPr/>
        </p:nvCxnSpPr>
        <p:spPr>
          <a:xfrm flipV="1">
            <a:off x="6585073" y="4926401"/>
            <a:ext cx="744105" cy="1151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DEDA0C20-B68E-6F27-5929-D0FC2EEDE5D0}"/>
              </a:ext>
            </a:extLst>
          </p:cNvPr>
          <p:cNvCxnSpPr>
            <a:cxnSpLocks/>
          </p:cNvCxnSpPr>
          <p:nvPr/>
        </p:nvCxnSpPr>
        <p:spPr>
          <a:xfrm flipV="1">
            <a:off x="6564307" y="3077721"/>
            <a:ext cx="858753" cy="195465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FFEA53FC-C29C-4827-35F7-CEF03BD573D2}"/>
              </a:ext>
            </a:extLst>
          </p:cNvPr>
          <p:cNvCxnSpPr>
            <a:cxnSpLocks/>
          </p:cNvCxnSpPr>
          <p:nvPr/>
        </p:nvCxnSpPr>
        <p:spPr>
          <a:xfrm flipV="1">
            <a:off x="6537777" y="3106921"/>
            <a:ext cx="815933" cy="111155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829DCFD1-12CD-FB61-8B72-7C0CA09EDED0}"/>
              </a:ext>
            </a:extLst>
          </p:cNvPr>
          <p:cNvCxnSpPr>
            <a:cxnSpLocks/>
            <a:endCxn id="46" idx="2"/>
          </p:cNvCxnSpPr>
          <p:nvPr/>
        </p:nvCxnSpPr>
        <p:spPr>
          <a:xfrm flipV="1">
            <a:off x="6517721" y="2965665"/>
            <a:ext cx="931869" cy="61044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BAB63B89-2F37-C6D0-2986-C0ECC8A52EC1}"/>
              </a:ext>
            </a:extLst>
          </p:cNvPr>
          <p:cNvCxnSpPr>
            <a:cxnSpLocks/>
          </p:cNvCxnSpPr>
          <p:nvPr/>
        </p:nvCxnSpPr>
        <p:spPr>
          <a:xfrm flipV="1">
            <a:off x="6479808" y="2858706"/>
            <a:ext cx="872341" cy="11360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 67">
            <a:extLst>
              <a:ext uri="{FF2B5EF4-FFF2-40B4-BE49-F238E27FC236}">
                <a16:creationId xmlns:a16="http://schemas.microsoft.com/office/drawing/2014/main" id="{A3E98117-FC96-6597-162A-20CEB4E3F009}"/>
              </a:ext>
            </a:extLst>
          </p:cNvPr>
          <p:cNvSpPr/>
          <p:nvPr/>
        </p:nvSpPr>
        <p:spPr>
          <a:xfrm>
            <a:off x="6490977" y="6370402"/>
            <a:ext cx="13430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w  (d x n</a:t>
            </a:r>
            <a:r>
              <a:rPr lang="en-US" baseline="-25000" dirty="0"/>
              <a:t>2</a:t>
            </a:r>
            <a:r>
              <a:rPr lang="en-US" dirty="0"/>
              <a:t>)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95C00159-0BE5-9354-D7B3-92236F0E44B9}"/>
              </a:ext>
            </a:extLst>
          </p:cNvPr>
          <p:cNvSpPr/>
          <p:nvPr/>
        </p:nvSpPr>
        <p:spPr>
          <a:xfrm>
            <a:off x="5662552" y="1750260"/>
            <a:ext cx="210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Hidden layer (n</a:t>
            </a:r>
            <a:r>
              <a:rPr lang="en-US" baseline="-25000" dirty="0"/>
              <a:t>1</a:t>
            </a:r>
            <a:r>
              <a:rPr lang="en-US" dirty="0"/>
              <a:t>)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A1D4DC7D-DA6B-F781-A800-643837856A84}"/>
              </a:ext>
            </a:extLst>
          </p:cNvPr>
          <p:cNvSpPr/>
          <p:nvPr/>
        </p:nvSpPr>
        <p:spPr>
          <a:xfrm>
            <a:off x="9612169" y="1567941"/>
            <a:ext cx="210676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Like FFT, I can reuse computations that I’ve already done, and evaluate the gradient with no more effort than a single pass through the network.</a:t>
            </a:r>
          </a:p>
        </p:txBody>
      </p:sp>
    </p:spTree>
    <p:extLst>
      <p:ext uri="{BB962C8B-B14F-4D97-AF65-F5344CB8AC3E}">
        <p14:creationId xmlns:p14="http://schemas.microsoft.com/office/powerpoint/2010/main" val="20951264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B600C-6CC7-B54C-88C9-F126C49594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030" y="149122"/>
            <a:ext cx="10515600" cy="1325563"/>
          </a:xfrm>
        </p:spPr>
        <p:txBody>
          <a:bodyPr/>
          <a:lstStyle/>
          <a:p>
            <a:r>
              <a:rPr lang="en-US" dirty="0"/>
              <a:t>This convolutional neural network.. </a:t>
            </a:r>
            <a:br>
              <a:rPr lang="en-US" dirty="0"/>
            </a:br>
            <a:r>
              <a:rPr lang="en-US" dirty="0"/>
              <a:t>How many parameters does it have?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674028-0EC9-32A1-5276-7FAAF3F6CC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 descr="Convolutional neural networks - ScienceDirect">
            <a:extLst>
              <a:ext uri="{FF2B5EF4-FFF2-40B4-BE49-F238E27FC236}">
                <a16:creationId xmlns:a16="http://schemas.microsoft.com/office/drawing/2014/main" id="{0D42E1FC-E7FA-CE96-F662-F980340A87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030" y="1518596"/>
            <a:ext cx="8963422" cy="5190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9F559D9-E347-5E9B-EC2C-56FF44277812}"/>
              </a:ext>
            </a:extLst>
          </p:cNvPr>
          <p:cNvSpPr txBox="1">
            <a:spLocks/>
          </p:cNvSpPr>
          <p:nvPr/>
        </p:nvSpPr>
        <p:spPr>
          <a:xfrm>
            <a:off x="4928460" y="3188628"/>
            <a:ext cx="6781802" cy="10269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150k</a:t>
            </a:r>
          </a:p>
        </p:txBody>
      </p:sp>
    </p:spTree>
    <p:extLst>
      <p:ext uri="{BB962C8B-B14F-4D97-AF65-F5344CB8AC3E}">
        <p14:creationId xmlns:p14="http://schemas.microsoft.com/office/powerpoint/2010/main" val="31923609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B600C-6CC7-B54C-88C9-F126C49594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030" y="149122"/>
            <a:ext cx="10515600" cy="1325563"/>
          </a:xfrm>
        </p:spPr>
        <p:txBody>
          <a:bodyPr/>
          <a:lstStyle/>
          <a:p>
            <a:r>
              <a:rPr lang="en-US" dirty="0"/>
              <a:t>This convolutional neural network.. </a:t>
            </a:r>
            <a:br>
              <a:rPr lang="en-US" dirty="0"/>
            </a:br>
            <a:r>
              <a:rPr lang="en-US" dirty="0"/>
              <a:t>How many parameters does it have?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674028-0EC9-32A1-5276-7FAAF3F6CC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074" name="Picture 2" descr="Convolutional neural networks - ScienceDirect">
            <a:extLst>
              <a:ext uri="{FF2B5EF4-FFF2-40B4-BE49-F238E27FC236}">
                <a16:creationId xmlns:a16="http://schemas.microsoft.com/office/drawing/2014/main" id="{0D42E1FC-E7FA-CE96-F662-F980340A87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030" y="1518596"/>
            <a:ext cx="8963422" cy="5190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9F559D9-E347-5E9B-EC2C-56FF44277812}"/>
              </a:ext>
            </a:extLst>
          </p:cNvPr>
          <p:cNvSpPr txBox="1">
            <a:spLocks/>
          </p:cNvSpPr>
          <p:nvPr/>
        </p:nvSpPr>
        <p:spPr>
          <a:xfrm>
            <a:off x="4928460" y="3188628"/>
            <a:ext cx="6781802" cy="10269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150k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59DF267-76B4-5073-8575-8AD9D2194A7A}"/>
              </a:ext>
            </a:extLst>
          </p:cNvPr>
          <p:cNvSpPr/>
          <p:nvPr/>
        </p:nvSpPr>
        <p:spPr>
          <a:xfrm>
            <a:off x="9893793" y="3695189"/>
            <a:ext cx="2106764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There may be only a few times more weights than inputs.</a:t>
            </a:r>
          </a:p>
          <a:p>
            <a:endParaRPr lang="en-US" dirty="0"/>
          </a:p>
          <a:p>
            <a:r>
              <a:rPr lang="en-US" dirty="0"/>
              <a:t>Possible to succinctly communicate the parameters of the model…</a:t>
            </a:r>
          </a:p>
        </p:txBody>
      </p:sp>
    </p:spTree>
    <p:extLst>
      <p:ext uri="{BB962C8B-B14F-4D97-AF65-F5344CB8AC3E}">
        <p14:creationId xmlns:p14="http://schemas.microsoft.com/office/powerpoint/2010/main" val="2514654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4899C-A1E0-C828-F3A8-78ABB24EBA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7" name="Picture 3" descr="page1image13528656">
            <a:extLst>
              <a:ext uri="{FF2B5EF4-FFF2-40B4-BE49-F238E27FC236}">
                <a16:creationId xmlns:a16="http://schemas.microsoft.com/office/drawing/2014/main" id="{765450A3-C611-01F1-4908-C3705410D17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340" y="151569"/>
            <a:ext cx="8888605" cy="6605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9087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A6F4D-2D90-E2D0-948B-E5C6B5011B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2D7DC4-9386-549C-BE71-EFC007AFC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385815" cy="675764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3AEAF-F435-2E47-8DA4-2F37BF4568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3527" y="6074239"/>
            <a:ext cx="10515600" cy="4351338"/>
          </a:xfrm>
        </p:spPr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playground.tensorflow.org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006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BDD2D-92D1-4FCB-EA40-94C1C1C31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Difficulties with training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FB8735-486E-B830-6861-F68E156950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 have a potentially </a:t>
            </a:r>
            <a:r>
              <a:rPr lang="en-US" b="1" dirty="0"/>
              <a:t>expensive-to-evaluate loss function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Why is it expensive?  looping over all the training data.</a:t>
            </a:r>
          </a:p>
          <a:p>
            <a:r>
              <a:rPr lang="en-US" dirty="0"/>
              <a:t>Gradient descent alone will find </a:t>
            </a:r>
            <a:r>
              <a:rPr lang="en-US" b="1" dirty="0"/>
              <a:t>local minima</a:t>
            </a:r>
            <a:r>
              <a:rPr lang="en-US" dirty="0"/>
              <a:t>.  I have to take steps against the gradient sometimes to escape.</a:t>
            </a:r>
          </a:p>
          <a:p>
            <a:r>
              <a:rPr lang="en-US" dirty="0"/>
              <a:t>Adding random vectors to my position to try to escape from local minima is extremely inefficient, but what can I do?  Markov chain monte </a:t>
            </a:r>
            <a:r>
              <a:rPr lang="en-US" dirty="0" err="1"/>
              <a:t>carlo</a:t>
            </a:r>
            <a:r>
              <a:rPr lang="en-US" dirty="0"/>
              <a:t>.</a:t>
            </a:r>
          </a:p>
          <a:p>
            <a:r>
              <a:rPr lang="en-US" dirty="0"/>
              <a:t>Example: single-letter-substitution ciphers have 26!  (4 x 10</a:t>
            </a:r>
            <a:r>
              <a:rPr lang="en-US" baseline="30000" dirty="0"/>
              <a:t>26 </a:t>
            </a:r>
            <a:r>
              <a:rPr lang="en-US" dirty="0"/>
              <a:t>) keys, but they are easy to solve; the enigma had many many fewer states (~10</a:t>
            </a:r>
            <a:r>
              <a:rPr lang="en-US" baseline="30000" dirty="0"/>
              <a:t>20</a:t>
            </a:r>
            <a:r>
              <a:rPr lang="en-US" dirty="0"/>
              <a:t>) but was harder to solve.</a:t>
            </a:r>
          </a:p>
        </p:txBody>
      </p:sp>
      <p:pic>
        <p:nvPicPr>
          <p:cNvPr id="4" name="Picture 3" descr="page1image13528656">
            <a:extLst>
              <a:ext uri="{FF2B5EF4-FFF2-40B4-BE49-F238E27FC236}">
                <a16:creationId xmlns:a16="http://schemas.microsoft.com/office/drawing/2014/main" id="{C26D2C51-30E1-958D-7FB4-236CB5DB51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2619" y="166876"/>
            <a:ext cx="3168899" cy="2354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21936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CCB71-833B-6C40-AEDF-7F05E42D6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 descent: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5F262E7-53BF-B410-A44A-3F3DC7D563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9799" y="1868772"/>
            <a:ext cx="5257800" cy="5207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0F8C202-472A-BB6F-75CA-7606B18F9F9A}"/>
              </a:ext>
            </a:extLst>
          </p:cNvPr>
          <p:cNvSpPr/>
          <p:nvPr/>
        </p:nvSpPr>
        <p:spPr>
          <a:xfrm>
            <a:off x="1132913" y="2934720"/>
            <a:ext cx="130304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New weight</a:t>
            </a:r>
          </a:p>
          <a:p>
            <a:r>
              <a:rPr lang="en-US" dirty="0"/>
              <a:t>step 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F16E7FB-E2E3-4DE6-E470-DDABA75341AC}"/>
              </a:ext>
            </a:extLst>
          </p:cNvPr>
          <p:cNvSpPr/>
          <p:nvPr/>
        </p:nvSpPr>
        <p:spPr>
          <a:xfrm>
            <a:off x="4555958" y="2423061"/>
            <a:ext cx="100219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learning </a:t>
            </a:r>
          </a:p>
          <a:p>
            <a:r>
              <a:rPr lang="en-US" dirty="0"/>
              <a:t>rate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B8DF8F0-A03C-A78D-2D4C-1969617250F8}"/>
              </a:ext>
            </a:extLst>
          </p:cNvPr>
          <p:cNvSpPr/>
          <p:nvPr/>
        </p:nvSpPr>
        <p:spPr>
          <a:xfrm>
            <a:off x="3078050" y="2934720"/>
            <a:ext cx="130304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New weight</a:t>
            </a:r>
          </a:p>
          <a:p>
            <a:r>
              <a:rPr lang="en-US" dirty="0"/>
              <a:t>step 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2F95A1E-CDAD-CFDD-21AE-5E8F5EB92A0E}"/>
              </a:ext>
            </a:extLst>
          </p:cNvPr>
          <p:cNvSpPr/>
          <p:nvPr/>
        </p:nvSpPr>
        <p:spPr>
          <a:xfrm>
            <a:off x="5960910" y="2567556"/>
            <a:ext cx="1002197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gradient of the loss function w/r/t  w</a:t>
            </a:r>
          </a:p>
        </p:txBody>
      </p:sp>
      <p:pic>
        <p:nvPicPr>
          <p:cNvPr id="6146" name="Picture 2" descr="What is Gradient Descent? | IBM">
            <a:extLst>
              <a:ext uri="{FF2B5EF4-FFF2-40B4-BE49-F238E27FC236}">
                <a16:creationId xmlns:a16="http://schemas.microsoft.com/office/drawing/2014/main" id="{32B76573-7D5E-823A-D68D-FD97483674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2807" y="4047001"/>
            <a:ext cx="5469193" cy="3076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Final Report | Parallelizing Gradient Descent">
            <a:extLst>
              <a:ext uri="{FF2B5EF4-FFF2-40B4-BE49-F238E27FC236}">
                <a16:creationId xmlns:a16="http://schemas.microsoft.com/office/drawing/2014/main" id="{01328C67-84A2-298A-A63F-4C2DE18334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1413" y="98192"/>
            <a:ext cx="5134798" cy="34828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43280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CCB71-833B-6C40-AEDF-7F05E42D6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 descent: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5F262E7-53BF-B410-A44A-3F3DC7D563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9799" y="1868772"/>
            <a:ext cx="5257800" cy="5207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0F8C202-472A-BB6F-75CA-7606B18F9F9A}"/>
              </a:ext>
            </a:extLst>
          </p:cNvPr>
          <p:cNvSpPr/>
          <p:nvPr/>
        </p:nvSpPr>
        <p:spPr>
          <a:xfrm>
            <a:off x="622288" y="2884726"/>
            <a:ext cx="19550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number of weights</a:t>
            </a:r>
          </a:p>
        </p:txBody>
      </p:sp>
      <p:pic>
        <p:nvPicPr>
          <p:cNvPr id="6146" name="Picture 2" descr="What is Gradient Descent? | IBM">
            <a:extLst>
              <a:ext uri="{FF2B5EF4-FFF2-40B4-BE49-F238E27FC236}">
                <a16:creationId xmlns:a16="http://schemas.microsoft.com/office/drawing/2014/main" id="{32B76573-7D5E-823A-D68D-FD97483674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2807" y="4047001"/>
            <a:ext cx="5469193" cy="3076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Final Report | Parallelizing Gradient Descent">
            <a:extLst>
              <a:ext uri="{FF2B5EF4-FFF2-40B4-BE49-F238E27FC236}">
                <a16:creationId xmlns:a16="http://schemas.microsoft.com/office/drawing/2014/main" id="{01328C67-84A2-298A-A63F-4C2DE18334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1413" y="98192"/>
            <a:ext cx="5134798" cy="34828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E7B155B2-A15E-7153-D092-B366FCACA834}"/>
              </a:ext>
            </a:extLst>
          </p:cNvPr>
          <p:cNvSpPr/>
          <p:nvPr/>
        </p:nvSpPr>
        <p:spPr>
          <a:xfrm>
            <a:off x="2699740" y="2886338"/>
            <a:ext cx="19550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number of weights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9BF7013-1483-4D59-EC80-030649051416}"/>
              </a:ext>
            </a:extLst>
          </p:cNvPr>
          <p:cNvSpPr/>
          <p:nvPr/>
        </p:nvSpPr>
        <p:spPr>
          <a:xfrm>
            <a:off x="4041973" y="2545882"/>
            <a:ext cx="19550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number of weights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6913318-97E4-71B2-FA4A-907E31231938}"/>
              </a:ext>
            </a:extLst>
          </p:cNvPr>
          <p:cNvSpPr/>
          <p:nvPr/>
        </p:nvSpPr>
        <p:spPr>
          <a:xfrm>
            <a:off x="5118489" y="2900776"/>
            <a:ext cx="39507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number of weights * number of outputs</a:t>
            </a:r>
          </a:p>
        </p:txBody>
      </p:sp>
    </p:spTree>
    <p:extLst>
      <p:ext uri="{BB962C8B-B14F-4D97-AF65-F5344CB8AC3E}">
        <p14:creationId xmlns:p14="http://schemas.microsoft.com/office/powerpoint/2010/main" val="13037364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CCB71-833B-6C40-AEDF-7F05E42D6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 descent: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5F262E7-53BF-B410-A44A-3F3DC7D563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9799" y="1868772"/>
            <a:ext cx="5257800" cy="5207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0F8C202-472A-BB6F-75CA-7606B18F9F9A}"/>
              </a:ext>
            </a:extLst>
          </p:cNvPr>
          <p:cNvSpPr/>
          <p:nvPr/>
        </p:nvSpPr>
        <p:spPr>
          <a:xfrm>
            <a:off x="622288" y="2884726"/>
            <a:ext cx="19550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number of weights</a:t>
            </a:r>
          </a:p>
        </p:txBody>
      </p:sp>
      <p:pic>
        <p:nvPicPr>
          <p:cNvPr id="6146" name="Picture 2" descr="What is Gradient Descent? | IBM">
            <a:extLst>
              <a:ext uri="{FF2B5EF4-FFF2-40B4-BE49-F238E27FC236}">
                <a16:creationId xmlns:a16="http://schemas.microsoft.com/office/drawing/2014/main" id="{32B76573-7D5E-823A-D68D-FD97483674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2807" y="4047001"/>
            <a:ext cx="5469193" cy="3076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Final Report | Parallelizing Gradient Descent">
            <a:extLst>
              <a:ext uri="{FF2B5EF4-FFF2-40B4-BE49-F238E27FC236}">
                <a16:creationId xmlns:a16="http://schemas.microsoft.com/office/drawing/2014/main" id="{01328C67-84A2-298A-A63F-4C2DE18334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1413" y="98192"/>
            <a:ext cx="5134798" cy="34828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E7B155B2-A15E-7153-D092-B366FCACA834}"/>
              </a:ext>
            </a:extLst>
          </p:cNvPr>
          <p:cNvSpPr/>
          <p:nvPr/>
        </p:nvSpPr>
        <p:spPr>
          <a:xfrm>
            <a:off x="2699740" y="2886338"/>
            <a:ext cx="19550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number of weights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9BF7013-1483-4D59-EC80-030649051416}"/>
              </a:ext>
            </a:extLst>
          </p:cNvPr>
          <p:cNvSpPr/>
          <p:nvPr/>
        </p:nvSpPr>
        <p:spPr>
          <a:xfrm>
            <a:off x="4041973" y="2545882"/>
            <a:ext cx="19550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number of weights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6913318-97E4-71B2-FA4A-907E31231938}"/>
              </a:ext>
            </a:extLst>
          </p:cNvPr>
          <p:cNvSpPr/>
          <p:nvPr/>
        </p:nvSpPr>
        <p:spPr>
          <a:xfrm>
            <a:off x="5118489" y="2900776"/>
            <a:ext cx="19550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number of weights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50573AD-9D70-2D53-ED58-DB819E3F8AD5}"/>
              </a:ext>
            </a:extLst>
          </p:cNvPr>
          <p:cNvSpPr/>
          <p:nvPr/>
        </p:nvSpPr>
        <p:spPr>
          <a:xfrm>
            <a:off x="701842" y="3624072"/>
            <a:ext cx="68750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But the loss function usually is a sum over the number of training points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B883C3C-307D-3132-A32F-F1E6179AA6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9355" y="4441912"/>
            <a:ext cx="5892800" cy="52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5763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BF6FC-49C0-0B4C-0B12-20CE51588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neural network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35C9A0E-4FDD-A453-6E8D-8F95FD456AB5}"/>
              </a:ext>
            </a:extLst>
          </p:cNvPr>
          <p:cNvSpPr/>
          <p:nvPr/>
        </p:nvSpPr>
        <p:spPr>
          <a:xfrm>
            <a:off x="2135301" y="2296372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  <a:endParaRPr lang="en-US" baseline="-25000" dirty="0">
              <a:solidFill>
                <a:schemeClr val="tx1"/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6680BC4-5E48-439E-0A09-05550BD5565A}"/>
              </a:ext>
            </a:extLst>
          </p:cNvPr>
          <p:cNvSpPr/>
          <p:nvPr/>
        </p:nvSpPr>
        <p:spPr>
          <a:xfrm>
            <a:off x="2135301" y="297223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68629F9-B72D-41D5-73D4-1838F65C4F41}"/>
              </a:ext>
            </a:extLst>
          </p:cNvPr>
          <p:cNvSpPr/>
          <p:nvPr/>
        </p:nvSpPr>
        <p:spPr>
          <a:xfrm>
            <a:off x="2135301" y="370110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4715449-ECDC-3F15-5B7C-7DFA579FB2E8}"/>
              </a:ext>
            </a:extLst>
          </p:cNvPr>
          <p:cNvSpPr/>
          <p:nvPr/>
        </p:nvSpPr>
        <p:spPr>
          <a:xfrm>
            <a:off x="2135301" y="442997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99451FA-ECC1-9BA0-A7C1-BE7C0EC95CA5}"/>
              </a:ext>
            </a:extLst>
          </p:cNvPr>
          <p:cNvSpPr/>
          <p:nvPr/>
        </p:nvSpPr>
        <p:spPr>
          <a:xfrm>
            <a:off x="2135301" y="570480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X</a:t>
            </a:r>
            <a:r>
              <a:rPr lang="en-US" baseline="-25000" dirty="0" err="1">
                <a:solidFill>
                  <a:schemeClr val="tx1"/>
                </a:solidFill>
              </a:rPr>
              <a:t>r</a:t>
            </a:r>
            <a:endParaRPr lang="en-US" baseline="-25000" dirty="0">
              <a:solidFill>
                <a:schemeClr val="tx1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1691D2D-2622-DDCF-1C2E-766783638FFC}"/>
              </a:ext>
            </a:extLst>
          </p:cNvPr>
          <p:cNvCxnSpPr>
            <a:cxnSpLocks/>
          </p:cNvCxnSpPr>
          <p:nvPr/>
        </p:nvCxnSpPr>
        <p:spPr>
          <a:xfrm>
            <a:off x="2920023" y="2679686"/>
            <a:ext cx="1153698" cy="1959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A5FAC96-3B9F-A509-3BC5-A5D88697B90E}"/>
              </a:ext>
            </a:extLst>
          </p:cNvPr>
          <p:cNvCxnSpPr>
            <a:cxnSpLocks/>
          </p:cNvCxnSpPr>
          <p:nvPr/>
        </p:nvCxnSpPr>
        <p:spPr>
          <a:xfrm flipV="1">
            <a:off x="2801223" y="2942733"/>
            <a:ext cx="1239973" cy="2935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9291393-E8A0-29B4-9071-6EA02852D209}"/>
              </a:ext>
            </a:extLst>
          </p:cNvPr>
          <p:cNvCxnSpPr>
            <a:cxnSpLocks/>
          </p:cNvCxnSpPr>
          <p:nvPr/>
        </p:nvCxnSpPr>
        <p:spPr>
          <a:xfrm flipV="1">
            <a:off x="2811163" y="3014766"/>
            <a:ext cx="1216901" cy="9921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07D5A6E-7D04-DECF-3C47-0E4F61EF2734}"/>
              </a:ext>
            </a:extLst>
          </p:cNvPr>
          <p:cNvCxnSpPr>
            <a:cxnSpLocks/>
          </p:cNvCxnSpPr>
          <p:nvPr/>
        </p:nvCxnSpPr>
        <p:spPr>
          <a:xfrm flipV="1">
            <a:off x="2815177" y="3153909"/>
            <a:ext cx="1254008" cy="15818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D82BF3D-E681-4295-DB64-348EF0E40B6A}"/>
              </a:ext>
            </a:extLst>
          </p:cNvPr>
          <p:cNvCxnSpPr>
            <a:cxnSpLocks/>
          </p:cNvCxnSpPr>
          <p:nvPr/>
        </p:nvCxnSpPr>
        <p:spPr>
          <a:xfrm flipV="1">
            <a:off x="2829131" y="3236278"/>
            <a:ext cx="1309587" cy="27473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957CE7D9-5FE7-A17B-9658-EBD3527FA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75882" y="2432775"/>
            <a:ext cx="10515600" cy="4351338"/>
          </a:xfrm>
        </p:spPr>
        <p:txBody>
          <a:bodyPr/>
          <a:lstStyle/>
          <a:p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753658CB-B41E-07E9-3418-6C3A0F4F3097}"/>
              </a:ext>
            </a:extLst>
          </p:cNvPr>
          <p:cNvSpPr/>
          <p:nvPr/>
        </p:nvSpPr>
        <p:spPr>
          <a:xfrm>
            <a:off x="4138718" y="2717585"/>
            <a:ext cx="665922" cy="556592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D9B8915-3F27-6954-16AE-257DC4CB4FAD}"/>
              </a:ext>
            </a:extLst>
          </p:cNvPr>
          <p:cNvSpPr/>
          <p:nvPr/>
        </p:nvSpPr>
        <p:spPr>
          <a:xfrm>
            <a:off x="4138718" y="3355547"/>
            <a:ext cx="665922" cy="556592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B4BCED2-7C44-F2A9-91EF-9C0294844121}"/>
              </a:ext>
            </a:extLst>
          </p:cNvPr>
          <p:cNvSpPr/>
          <p:nvPr/>
        </p:nvSpPr>
        <p:spPr>
          <a:xfrm>
            <a:off x="4138718" y="4084417"/>
            <a:ext cx="665922" cy="556592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770CEDCA-55F8-8703-054F-43F2BFD54743}"/>
              </a:ext>
            </a:extLst>
          </p:cNvPr>
          <p:cNvSpPr/>
          <p:nvPr/>
        </p:nvSpPr>
        <p:spPr>
          <a:xfrm>
            <a:off x="4138718" y="4813287"/>
            <a:ext cx="665922" cy="556592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3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43545F97-8226-7E00-F09A-3E9DCDCE11DD}"/>
              </a:ext>
            </a:extLst>
          </p:cNvPr>
          <p:cNvCxnSpPr>
            <a:cxnSpLocks/>
            <a:stCxn id="9" idx="6"/>
          </p:cNvCxnSpPr>
          <p:nvPr/>
        </p:nvCxnSpPr>
        <p:spPr>
          <a:xfrm flipV="1">
            <a:off x="2801223" y="5292365"/>
            <a:ext cx="1281916" cy="690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8B1BE605-9FF5-83A6-904E-4E58A8C041E5}"/>
              </a:ext>
            </a:extLst>
          </p:cNvPr>
          <p:cNvCxnSpPr>
            <a:cxnSpLocks/>
            <a:stCxn id="8" idx="6"/>
          </p:cNvCxnSpPr>
          <p:nvPr/>
        </p:nvCxnSpPr>
        <p:spPr>
          <a:xfrm>
            <a:off x="2801223" y="4708269"/>
            <a:ext cx="1251534" cy="5784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895321CB-7097-C6D3-D416-D50B66F2629A}"/>
              </a:ext>
            </a:extLst>
          </p:cNvPr>
          <p:cNvCxnSpPr>
            <a:cxnSpLocks/>
          </p:cNvCxnSpPr>
          <p:nvPr/>
        </p:nvCxnSpPr>
        <p:spPr>
          <a:xfrm>
            <a:off x="2792965" y="3968713"/>
            <a:ext cx="1217303" cy="1122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6C39428B-AD1D-568D-D829-3A0EB1C1225F}"/>
              </a:ext>
            </a:extLst>
          </p:cNvPr>
          <p:cNvCxnSpPr>
            <a:cxnSpLocks/>
          </p:cNvCxnSpPr>
          <p:nvPr/>
        </p:nvCxnSpPr>
        <p:spPr>
          <a:xfrm>
            <a:off x="2845527" y="3243913"/>
            <a:ext cx="1223658" cy="16205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C1450958-99B9-F250-95DA-89AC3E983CAA}"/>
              </a:ext>
            </a:extLst>
          </p:cNvPr>
          <p:cNvCxnSpPr>
            <a:cxnSpLocks/>
          </p:cNvCxnSpPr>
          <p:nvPr/>
        </p:nvCxnSpPr>
        <p:spPr>
          <a:xfrm>
            <a:off x="2871185" y="2679647"/>
            <a:ext cx="1295441" cy="21034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Oval 54">
            <a:extLst>
              <a:ext uri="{FF2B5EF4-FFF2-40B4-BE49-F238E27FC236}">
                <a16:creationId xmlns:a16="http://schemas.microsoft.com/office/drawing/2014/main" id="{56939853-30D5-FE2F-1646-86BE5AE2E5AB}"/>
              </a:ext>
            </a:extLst>
          </p:cNvPr>
          <p:cNvSpPr/>
          <p:nvPr/>
        </p:nvSpPr>
        <p:spPr>
          <a:xfrm>
            <a:off x="5763039" y="269915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5D7F2F33-48AB-81EB-62A6-6B6E362A62D9}"/>
              </a:ext>
            </a:extLst>
          </p:cNvPr>
          <p:cNvSpPr/>
          <p:nvPr/>
        </p:nvSpPr>
        <p:spPr>
          <a:xfrm>
            <a:off x="5763039" y="3337115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BDF16210-0FE5-FA78-EDB2-CADBF7514A56}"/>
              </a:ext>
            </a:extLst>
          </p:cNvPr>
          <p:cNvSpPr/>
          <p:nvPr/>
        </p:nvSpPr>
        <p:spPr>
          <a:xfrm>
            <a:off x="5763039" y="4065985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CA7AC06D-FD2A-661E-BB4A-4149408E7935}"/>
              </a:ext>
            </a:extLst>
          </p:cNvPr>
          <p:cNvSpPr/>
          <p:nvPr/>
        </p:nvSpPr>
        <p:spPr>
          <a:xfrm>
            <a:off x="5763039" y="4794855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d</a:t>
            </a: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F1B8A0C4-C00B-AF13-4151-029C46AF511F}"/>
              </a:ext>
            </a:extLst>
          </p:cNvPr>
          <p:cNvCxnSpPr>
            <a:cxnSpLocks/>
          </p:cNvCxnSpPr>
          <p:nvPr/>
        </p:nvCxnSpPr>
        <p:spPr>
          <a:xfrm>
            <a:off x="4793079" y="3044261"/>
            <a:ext cx="1091021" cy="1664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9B68C7E4-E2D3-4202-29CD-CCC0D30A2484}"/>
              </a:ext>
            </a:extLst>
          </p:cNvPr>
          <p:cNvCxnSpPr>
            <a:cxnSpLocks/>
            <a:stCxn id="27" idx="6"/>
          </p:cNvCxnSpPr>
          <p:nvPr/>
        </p:nvCxnSpPr>
        <p:spPr>
          <a:xfrm>
            <a:off x="4804640" y="4362713"/>
            <a:ext cx="860958" cy="4533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644691B8-6E33-C6E8-1EE3-58BBCC9F3FE5}"/>
              </a:ext>
            </a:extLst>
          </p:cNvPr>
          <p:cNvCxnSpPr>
            <a:cxnSpLocks/>
            <a:stCxn id="26" idx="6"/>
          </p:cNvCxnSpPr>
          <p:nvPr/>
        </p:nvCxnSpPr>
        <p:spPr>
          <a:xfrm>
            <a:off x="4804640" y="3633843"/>
            <a:ext cx="958399" cy="11008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5FB04AA6-D0D2-93E3-FEFF-5B24DA69457F}"/>
              </a:ext>
            </a:extLst>
          </p:cNvPr>
          <p:cNvCxnSpPr>
            <a:cxnSpLocks/>
          </p:cNvCxnSpPr>
          <p:nvPr/>
        </p:nvCxnSpPr>
        <p:spPr>
          <a:xfrm flipV="1">
            <a:off x="4898522" y="4938185"/>
            <a:ext cx="744105" cy="1151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44625AA8-DD87-44EA-2506-C45FD651BAD0}"/>
              </a:ext>
            </a:extLst>
          </p:cNvPr>
          <p:cNvCxnSpPr>
            <a:cxnSpLocks/>
          </p:cNvCxnSpPr>
          <p:nvPr/>
        </p:nvCxnSpPr>
        <p:spPr>
          <a:xfrm flipV="1">
            <a:off x="4877756" y="3089505"/>
            <a:ext cx="858753" cy="19546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16AE491C-A713-1F40-3F76-611A7D6D6940}"/>
              </a:ext>
            </a:extLst>
          </p:cNvPr>
          <p:cNvCxnSpPr>
            <a:cxnSpLocks/>
          </p:cNvCxnSpPr>
          <p:nvPr/>
        </p:nvCxnSpPr>
        <p:spPr>
          <a:xfrm flipV="1">
            <a:off x="4851226" y="3118705"/>
            <a:ext cx="815933" cy="11115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B1ADAF3C-E6C9-BDEA-92A6-EDE0BBC11B31}"/>
              </a:ext>
            </a:extLst>
          </p:cNvPr>
          <p:cNvCxnSpPr>
            <a:cxnSpLocks/>
            <a:endCxn id="55" idx="2"/>
          </p:cNvCxnSpPr>
          <p:nvPr/>
        </p:nvCxnSpPr>
        <p:spPr>
          <a:xfrm flipV="1">
            <a:off x="4831170" y="2977449"/>
            <a:ext cx="931869" cy="6104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3DB392F9-5682-9CF9-6CA9-34F4BE37751F}"/>
              </a:ext>
            </a:extLst>
          </p:cNvPr>
          <p:cNvCxnSpPr>
            <a:cxnSpLocks/>
          </p:cNvCxnSpPr>
          <p:nvPr/>
        </p:nvCxnSpPr>
        <p:spPr>
          <a:xfrm flipV="1">
            <a:off x="4793257" y="2870490"/>
            <a:ext cx="872341" cy="1136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Rectangle 83">
            <a:extLst>
              <a:ext uri="{FF2B5EF4-FFF2-40B4-BE49-F238E27FC236}">
                <a16:creationId xmlns:a16="http://schemas.microsoft.com/office/drawing/2014/main" id="{D10CBAE0-17E0-311C-1BEE-1E65986C25F2}"/>
              </a:ext>
            </a:extLst>
          </p:cNvPr>
          <p:cNvSpPr/>
          <p:nvPr/>
        </p:nvSpPr>
        <p:spPr>
          <a:xfrm>
            <a:off x="4752904" y="6370402"/>
            <a:ext cx="11713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w  (d x n</a:t>
            </a:r>
            <a:r>
              <a:rPr lang="en-US" baseline="-25000" dirty="0"/>
              <a:t>1</a:t>
            </a:r>
            <a:r>
              <a:rPr lang="en-US" dirty="0"/>
              <a:t>)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92C320A7-AC6B-5F61-FD88-7EAE94A0F335}"/>
              </a:ext>
            </a:extLst>
          </p:cNvPr>
          <p:cNvSpPr/>
          <p:nvPr/>
        </p:nvSpPr>
        <p:spPr>
          <a:xfrm>
            <a:off x="1739583" y="1793235"/>
            <a:ext cx="210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Input layer (p)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397B0B96-CFEB-6378-09CA-88B4C3F1CB34}"/>
              </a:ext>
            </a:extLst>
          </p:cNvPr>
          <p:cNvSpPr/>
          <p:nvPr/>
        </p:nvSpPr>
        <p:spPr>
          <a:xfrm>
            <a:off x="3067989" y="6385601"/>
            <a:ext cx="13095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w  (n</a:t>
            </a:r>
            <a:r>
              <a:rPr lang="en-US" baseline="-25000" dirty="0"/>
              <a:t>1  </a:t>
            </a:r>
            <a:r>
              <a:rPr lang="en-US" dirty="0"/>
              <a:t>x  r)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24647F5D-F07C-905F-C8D0-7EF7358D69FC}"/>
              </a:ext>
            </a:extLst>
          </p:cNvPr>
          <p:cNvSpPr/>
          <p:nvPr/>
        </p:nvSpPr>
        <p:spPr>
          <a:xfrm>
            <a:off x="3739697" y="1772058"/>
            <a:ext cx="210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Hidden layer (n</a:t>
            </a:r>
            <a:r>
              <a:rPr lang="en-US" baseline="-25000" dirty="0"/>
              <a:t>1</a:t>
            </a:r>
            <a:r>
              <a:rPr lang="en-US" dirty="0"/>
              <a:t>)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C1D853F1-E3E0-7FDE-EC7F-08E2A0F69A3A}"/>
              </a:ext>
            </a:extLst>
          </p:cNvPr>
          <p:cNvSpPr/>
          <p:nvPr/>
        </p:nvSpPr>
        <p:spPr>
          <a:xfrm>
            <a:off x="5763039" y="1770970"/>
            <a:ext cx="210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Output layer (d)</a:t>
            </a:r>
          </a:p>
        </p:txBody>
      </p:sp>
    </p:spTree>
    <p:extLst>
      <p:ext uri="{BB962C8B-B14F-4D97-AF65-F5344CB8AC3E}">
        <p14:creationId xmlns:p14="http://schemas.microsoft.com/office/powerpoint/2010/main" val="12749669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BDD2D-92D1-4FCB-EA40-94C1C1C31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Stochastic gradient descent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FB8735-486E-B830-6861-F68E156950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/>
              <a:t>loss function is expensive because it has all the data</a:t>
            </a:r>
          </a:p>
          <a:p>
            <a:r>
              <a:rPr lang="en-US" b="1" dirty="0"/>
              <a:t>gradient descent gets stuck in local minima</a:t>
            </a:r>
          </a:p>
          <a:p>
            <a:endParaRPr lang="en-US" dirty="0"/>
          </a:p>
          <a:p>
            <a:r>
              <a:rPr lang="en-US" dirty="0"/>
              <a:t>Replace the full gradient of the loss function w/r/t model parameters with an approximation of the gradient</a:t>
            </a:r>
          </a:p>
          <a:p>
            <a:r>
              <a:rPr lang="en-US" dirty="0"/>
              <a:t>Use the gradient w/r/t just one of the training points; iterate over all the data; this adds randomness and mitigates the local minimum problem.</a:t>
            </a:r>
          </a:p>
          <a:p>
            <a:r>
              <a:rPr lang="en-US" dirty="0"/>
              <a:t>Training on subsets of the data “batches” mitigates both of these problems: it breaks local minima that are present in only some of the data, and allows more optimization steps to happen faster.</a:t>
            </a:r>
          </a:p>
          <a:p>
            <a:r>
              <a:rPr lang="en-US" dirty="0"/>
              <a:t>Cost?  Low ratio of steps to data; only see each data point some of the time.</a:t>
            </a:r>
          </a:p>
          <a:p>
            <a:r>
              <a:rPr lang="en-US" dirty="0"/>
              <a:t>Gradient descent on random (or permuted) subsets acts like a randomized average gradient.</a:t>
            </a:r>
          </a:p>
        </p:txBody>
      </p:sp>
    </p:spTree>
    <p:extLst>
      <p:ext uri="{BB962C8B-B14F-4D97-AF65-F5344CB8AC3E}">
        <p14:creationId xmlns:p14="http://schemas.microsoft.com/office/powerpoint/2010/main" val="18785831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0293A-0B1F-0142-308C-E5C74121B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SGD</a:t>
            </a:r>
          </a:p>
        </p:txBody>
      </p:sp>
      <p:pic>
        <p:nvPicPr>
          <p:cNvPr id="3074" name="Picture 2" descr="A Brief Primer: Stochastic Gradient Descent | Samvit Jain">
            <a:extLst>
              <a:ext uri="{FF2B5EF4-FFF2-40B4-BE49-F238E27FC236}">
                <a16:creationId xmlns:a16="http://schemas.microsoft.com/office/drawing/2014/main" id="{03DE913D-6F25-0875-CAC3-A07CC2B35A8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9441" y="1488741"/>
            <a:ext cx="5856006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7ADB4AE-6FFF-AB22-A180-2BAA97304F8E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5484541" cy="435133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gradient descent  (full gradient)</a:t>
            </a:r>
          </a:p>
          <a:p>
            <a:r>
              <a:rPr lang="en-US" dirty="0"/>
              <a:t>stochastic gradient descent (one point at a time)</a:t>
            </a:r>
          </a:p>
          <a:p>
            <a:r>
              <a:rPr lang="en-US" dirty="0"/>
              <a:t>minibatch gradient descent (middle ground)</a:t>
            </a:r>
          </a:p>
          <a:p>
            <a:endParaRPr lang="en-US" dirty="0"/>
          </a:p>
          <a:p>
            <a:r>
              <a:rPr lang="en-US" dirty="0"/>
              <a:t>Need a piece of jargon:</a:t>
            </a:r>
          </a:p>
          <a:p>
            <a:pPr marL="0" indent="0">
              <a:buNone/>
            </a:pPr>
            <a:r>
              <a:rPr lang="en-US" dirty="0"/>
              <a:t>“epoch” is the amount of training needed to see each item of training data on average once.</a:t>
            </a:r>
          </a:p>
        </p:txBody>
      </p:sp>
    </p:spTree>
    <p:extLst>
      <p:ext uri="{BB962C8B-B14F-4D97-AF65-F5344CB8AC3E}">
        <p14:creationId xmlns:p14="http://schemas.microsoft.com/office/powerpoint/2010/main" val="21993387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3379</TotalTime>
  <Words>810</Words>
  <Application>Microsoft Macintosh PowerPoint</Application>
  <PresentationFormat>Widescreen</PresentationFormat>
  <Paragraphs>186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Arial</vt:lpstr>
      <vt:lpstr>Calibri</vt:lpstr>
      <vt:lpstr>Calibri Light</vt:lpstr>
      <vt:lpstr>Cambria Math</vt:lpstr>
      <vt:lpstr>Corbel</vt:lpstr>
      <vt:lpstr>Gill Sans Light</vt:lpstr>
      <vt:lpstr>Times</vt:lpstr>
      <vt:lpstr>Office Theme</vt:lpstr>
      <vt:lpstr>DATA221 Intro Machine Learning Backpropagation, stochastic gradient descent</vt:lpstr>
      <vt:lpstr>PowerPoint Presentation</vt:lpstr>
      <vt:lpstr>Difficulties with training models</vt:lpstr>
      <vt:lpstr>Gradient descent:</vt:lpstr>
      <vt:lpstr>Gradient descent:</vt:lpstr>
      <vt:lpstr>Gradient descent:</vt:lpstr>
      <vt:lpstr>Basic neural network</vt:lpstr>
      <vt:lpstr>Stochastic gradient descent</vt:lpstr>
      <vt:lpstr>SGD</vt:lpstr>
      <vt:lpstr>One neuron… logisitic classifier…</vt:lpstr>
      <vt:lpstr>One neuron… logisitic classifier…</vt:lpstr>
      <vt:lpstr>What do the derivatives of this look like?</vt:lpstr>
      <vt:lpstr>Finding the gradient of the neural network loss</vt:lpstr>
      <vt:lpstr>PowerPoint Presentation</vt:lpstr>
      <vt:lpstr>Logistic loss function on Galton height data</vt:lpstr>
      <vt:lpstr>Deep neural network</vt:lpstr>
      <vt:lpstr>Deep neural network backpropagation</vt:lpstr>
      <vt:lpstr>This convolutional neural network..  How many parameters does it have?</vt:lpstr>
      <vt:lpstr>This convolutional neural network..  How many parameters does it have?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DATA221 Intro Machine Learning Backpropagation, stochastic gradient descent</dc:title>
  <dc:creator>Will Trimble</dc:creator>
  <cp:lastModifiedBy>Will Trimble</cp:lastModifiedBy>
  <cp:revision>7</cp:revision>
  <dcterms:created xsi:type="dcterms:W3CDTF">2022-05-05T22:55:48Z</dcterms:created>
  <dcterms:modified xsi:type="dcterms:W3CDTF">2023-02-16T17:05:07Z</dcterms:modified>
</cp:coreProperties>
</file>

<file path=docProps/thumbnail.jpeg>
</file>